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2" r:id="rId2"/>
    <p:sldId id="259" r:id="rId3"/>
    <p:sldId id="348" r:id="rId4"/>
    <p:sldId id="294" r:id="rId5"/>
    <p:sldId id="323" r:id="rId6"/>
    <p:sldId id="333" r:id="rId7"/>
    <p:sldId id="321" r:id="rId8"/>
    <p:sldId id="324" r:id="rId9"/>
    <p:sldId id="325" r:id="rId10"/>
    <p:sldId id="327" r:id="rId11"/>
    <p:sldId id="326" r:id="rId12"/>
    <p:sldId id="332" r:id="rId13"/>
    <p:sldId id="334" r:id="rId14"/>
    <p:sldId id="328" r:id="rId15"/>
    <p:sldId id="340" r:id="rId16"/>
    <p:sldId id="335" r:id="rId17"/>
    <p:sldId id="341" r:id="rId18"/>
    <p:sldId id="336" r:id="rId19"/>
    <p:sldId id="342" r:id="rId20"/>
    <p:sldId id="337" r:id="rId21"/>
    <p:sldId id="338" r:id="rId22"/>
    <p:sldId id="339" r:id="rId23"/>
    <p:sldId id="343" r:id="rId24"/>
    <p:sldId id="344" r:id="rId25"/>
    <p:sldId id="345" r:id="rId26"/>
    <p:sldId id="347" r:id="rId27"/>
    <p:sldId id="346" r:id="rId28"/>
    <p:sldId id="296" r:id="rId29"/>
    <p:sldId id="352" r:id="rId30"/>
    <p:sldId id="349" r:id="rId31"/>
    <p:sldId id="297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716"/>
    <a:srgbClr val="12B4FF"/>
    <a:srgbClr val="445C13"/>
    <a:srgbClr val="80C615"/>
    <a:srgbClr val="F4A75A"/>
    <a:srgbClr val="759928"/>
    <a:srgbClr val="455B14"/>
    <a:srgbClr val="012FC2"/>
    <a:srgbClr val="5C6871"/>
    <a:srgbClr val="6F8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3" autoAdjust="0"/>
    <p:restoredTop sz="96582" autoAdjust="0"/>
  </p:normalViewPr>
  <p:slideViewPr>
    <p:cSldViewPr>
      <p:cViewPr varScale="1">
        <p:scale>
          <a:sx n="67" d="100"/>
          <a:sy n="67" d="100"/>
        </p:scale>
        <p:origin x="832" y="48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11424" y="1052736"/>
            <a:ext cx="5544616" cy="1872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0C61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567608" y="2420888"/>
            <a:ext cx="7056784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scored.com/" TargetMode="External"/><Relationship Id="rId2" Type="http://schemas.openxmlformats.org/officeDocument/2006/relationships/hyperlink" Target="https://www.transfermarkt.com/spieler-statistik/wertvollstespieler/marktwertetop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ransfermarkt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03" y="1737350"/>
            <a:ext cx="5544616" cy="1872208"/>
          </a:xfrm>
        </p:spPr>
        <p:txBody>
          <a:bodyPr/>
          <a:lstStyle/>
          <a:p>
            <a:r>
              <a:rPr lang="ko-KR" altLang="en-US" sz="3900" b="1" dirty="0">
                <a:latin typeface="+mj-ea"/>
                <a:ea typeface="+mj-ea"/>
              </a:rPr>
              <a:t>축구선수 시장가치 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95103" y="3224852"/>
            <a:ext cx="3960440" cy="40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+mn-ea"/>
                <a:cs typeface="굴림" pitchFamily="50" charset="-127"/>
              </a:rPr>
              <a:t>21400405 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  <a:cs typeface="굴림" pitchFamily="50" charset="-127"/>
              </a:rPr>
              <a:t>신동진</a:t>
            </a:r>
            <a:endParaRPr kumimoji="1" lang="en-US" altLang="ko-KR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i="0" dirty="0" err="1">
                <a:latin typeface="+mn-ea"/>
                <a:ea typeface="+mn-ea"/>
              </a:rPr>
              <a:t>크롤링</a:t>
            </a:r>
            <a:r>
              <a:rPr lang="ko-KR" altLang="en-US" sz="2500" i="0" dirty="0">
                <a:latin typeface="+mn-ea"/>
                <a:ea typeface="+mn-ea"/>
              </a:rPr>
              <a:t> 후 </a:t>
            </a:r>
            <a:r>
              <a:rPr lang="ko-KR" altLang="en-US" sz="2500" i="0" dirty="0" err="1">
                <a:latin typeface="+mn-ea"/>
                <a:ea typeface="+mn-ea"/>
              </a:rPr>
              <a:t>전처리</a:t>
            </a:r>
            <a:endParaRPr lang="en-US" altLang="ko-KR" i="0" dirty="0"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F791C-466B-493E-89C8-33669BA2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2" y="1916832"/>
            <a:ext cx="2610214" cy="40010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95EE9D-F66B-427B-BB78-F7D24C0BB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44" y="1867292"/>
            <a:ext cx="1648055" cy="38962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B28160-9325-4711-AA8A-E8A557846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886345"/>
            <a:ext cx="1724266" cy="38772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559367-FF1F-4E52-811A-A91170C67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96" y="1484784"/>
            <a:ext cx="5041776" cy="15617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8F6F1B-C0EA-44A7-A8BD-594F19B28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93" y="3331477"/>
            <a:ext cx="3187703" cy="341736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682FCD-084C-4F21-99F8-12BBC0FDC084}"/>
              </a:ext>
            </a:extLst>
          </p:cNvPr>
          <p:cNvCxnSpPr>
            <a:cxnSpLocks/>
          </p:cNvCxnSpPr>
          <p:nvPr/>
        </p:nvCxnSpPr>
        <p:spPr>
          <a:xfrm flipV="1">
            <a:off x="6817367" y="3160610"/>
            <a:ext cx="349940" cy="6119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E37674-CB0E-4CEF-9ADC-6426225B4E3E}"/>
              </a:ext>
            </a:extLst>
          </p:cNvPr>
          <p:cNvCxnSpPr>
            <a:cxnSpLocks/>
          </p:cNvCxnSpPr>
          <p:nvPr/>
        </p:nvCxnSpPr>
        <p:spPr>
          <a:xfrm flipH="1">
            <a:off x="11398322" y="3160610"/>
            <a:ext cx="378923" cy="7567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2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33E4DCA-53C9-4346-AADC-D90830BDF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25" r="61812" b="11725"/>
          <a:stretch/>
        </p:blipFill>
        <p:spPr>
          <a:xfrm>
            <a:off x="638931" y="2151143"/>
            <a:ext cx="4655840" cy="1690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5527" lvl="1" indent="0"/>
            <a:r>
              <a:rPr lang="ko-KR" altLang="en-US" i="0" dirty="0">
                <a:latin typeface="+mn-ea"/>
                <a:ea typeface="+mn-ea"/>
              </a:rPr>
              <a:t>②</a:t>
            </a:r>
            <a:r>
              <a:rPr lang="ko-KR" altLang="en-US" i="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i="0" dirty="0" err="1">
                <a:latin typeface="+mn-ea"/>
                <a:ea typeface="+mn-ea"/>
              </a:rPr>
              <a:t>후스코어드</a:t>
            </a:r>
            <a:r>
              <a:rPr lang="ko-KR" altLang="en-US" i="0" dirty="0">
                <a:latin typeface="+mn-ea"/>
                <a:ea typeface="+mn-ea"/>
              </a:rPr>
              <a:t> 닷컴 </a:t>
            </a:r>
            <a:r>
              <a:rPr lang="ko-KR" altLang="en-US" i="0" dirty="0" err="1">
                <a:latin typeface="+mn-ea"/>
                <a:ea typeface="+mn-ea"/>
              </a:rPr>
              <a:t>크롤링</a:t>
            </a:r>
            <a:r>
              <a:rPr lang="ko-KR" altLang="en-US" i="0" dirty="0">
                <a:latin typeface="+mn-ea"/>
                <a:ea typeface="+mn-ea"/>
              </a:rPr>
              <a:t> 실패 </a:t>
            </a:r>
            <a:r>
              <a:rPr lang="en-US" altLang="ko-KR" i="0" dirty="0">
                <a:latin typeface="+mn-ea"/>
                <a:ea typeface="+mn-ea"/>
              </a:rPr>
              <a:t>-&gt; </a:t>
            </a:r>
            <a:r>
              <a:rPr lang="ko-KR" altLang="en-US" i="0" dirty="0">
                <a:latin typeface="+mn-ea"/>
                <a:ea typeface="+mn-ea"/>
              </a:rPr>
              <a:t>수기 입력</a:t>
            </a:r>
            <a:r>
              <a:rPr lang="en-US" altLang="ko-KR" i="0" dirty="0">
                <a:latin typeface="+mn-ea"/>
                <a:ea typeface="+mn-ea"/>
              </a:rPr>
              <a:t>…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91A96C-2E0D-46A4-A2B5-12FA7BB916F0}"/>
              </a:ext>
            </a:extLst>
          </p:cNvPr>
          <p:cNvGrpSpPr/>
          <p:nvPr/>
        </p:nvGrpSpPr>
        <p:grpSpPr>
          <a:xfrm>
            <a:off x="103182" y="2309802"/>
            <a:ext cx="12186276" cy="2159111"/>
            <a:chOff x="19888" y="1916832"/>
            <a:chExt cx="12186276" cy="21591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8F4DEB-5CB2-4030-A6C4-FDBF9E46F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" y="1916832"/>
              <a:ext cx="12186276" cy="2159111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96EB642-1A76-42D2-9B6D-010D4EBFE81B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82" y="3501008"/>
              <a:ext cx="165619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26B1D4-15BA-4585-9370-49C90155AEA3}"/>
              </a:ext>
            </a:extLst>
          </p:cNvPr>
          <p:cNvGrpSpPr/>
          <p:nvPr/>
        </p:nvGrpSpPr>
        <p:grpSpPr>
          <a:xfrm>
            <a:off x="1171575" y="1590950"/>
            <a:ext cx="10190403" cy="3491313"/>
            <a:chOff x="665432" y="1125776"/>
            <a:chExt cx="10190403" cy="34913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F12C10-FA31-40F0-902B-5DAC96E3B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1"/>
            <a:stretch/>
          </p:blipFill>
          <p:spPr>
            <a:xfrm>
              <a:off x="6010862" y="1125776"/>
              <a:ext cx="4844973" cy="349131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37E404-07BC-4061-8BD9-2FA4A55C9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400" r="42389" b="34250"/>
            <a:stretch/>
          </p:blipFill>
          <p:spPr>
            <a:xfrm>
              <a:off x="665432" y="1840861"/>
              <a:ext cx="4655839" cy="194421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3F1FEE-A281-4436-828D-11CD7EDFE75B}"/>
              </a:ext>
            </a:extLst>
          </p:cNvPr>
          <p:cNvGrpSpPr/>
          <p:nvPr/>
        </p:nvGrpSpPr>
        <p:grpSpPr>
          <a:xfrm>
            <a:off x="611148" y="4363410"/>
            <a:ext cx="11174223" cy="2160721"/>
            <a:chOff x="594123" y="4363410"/>
            <a:chExt cx="11003754" cy="21607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7F8D593-95AF-48E8-9030-2C4CD617918A}"/>
                </a:ext>
              </a:extLst>
            </p:cNvPr>
            <p:cNvGrpSpPr/>
            <p:nvPr/>
          </p:nvGrpSpPr>
          <p:grpSpPr>
            <a:xfrm>
              <a:off x="594123" y="4363410"/>
              <a:ext cx="10972575" cy="2160721"/>
              <a:chOff x="594123" y="4363410"/>
              <a:chExt cx="10972575" cy="216072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D434560-33EE-4230-A7FC-4C6C2C431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82" y="4363410"/>
                <a:ext cx="10945216" cy="2160721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A498934-D9ED-4AF1-AE26-EAD04F9B1FBC}"/>
                  </a:ext>
                </a:extLst>
              </p:cNvPr>
              <p:cNvSpPr/>
              <p:nvPr/>
            </p:nvSpPr>
            <p:spPr>
              <a:xfrm>
                <a:off x="594123" y="5981181"/>
                <a:ext cx="792088" cy="328139"/>
              </a:xfrm>
              <a:prstGeom prst="ellipse">
                <a:avLst/>
              </a:prstGeom>
              <a:noFill/>
              <a:ln>
                <a:solidFill>
                  <a:srgbClr val="445C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1E0DE97-6E95-413A-AAB8-C36ABEFCD85B}"/>
                  </a:ext>
                </a:extLst>
              </p:cNvPr>
              <p:cNvSpPr/>
              <p:nvPr/>
            </p:nvSpPr>
            <p:spPr>
              <a:xfrm>
                <a:off x="5087888" y="5991553"/>
                <a:ext cx="792088" cy="317767"/>
              </a:xfrm>
              <a:prstGeom prst="ellipse">
                <a:avLst/>
              </a:prstGeom>
              <a:noFill/>
              <a:ln>
                <a:solidFill>
                  <a:srgbClr val="445C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8D27533-689A-4D09-908C-CAC6ED91046E}"/>
                </a:ext>
              </a:extLst>
            </p:cNvPr>
            <p:cNvSpPr/>
            <p:nvPr/>
          </p:nvSpPr>
          <p:spPr>
            <a:xfrm>
              <a:off x="10805789" y="5991553"/>
              <a:ext cx="792088" cy="317767"/>
            </a:xfrm>
            <a:prstGeom prst="ellipse">
              <a:avLst/>
            </a:prstGeom>
            <a:noFill/>
            <a:ln>
              <a:solidFill>
                <a:srgbClr val="445C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789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891"/>
            <a:ext cx="11522780" cy="4823421"/>
          </a:xfrm>
        </p:spPr>
        <p:txBody>
          <a:bodyPr/>
          <a:lstStyle/>
          <a:p>
            <a:pPr marL="435527" lvl="1" indent="0"/>
            <a:r>
              <a:rPr lang="ko-KR" altLang="en-US" i="0" dirty="0">
                <a:latin typeface="+mn-ea"/>
                <a:ea typeface="+mn-ea"/>
              </a:rPr>
              <a:t>②</a:t>
            </a:r>
            <a:r>
              <a:rPr lang="ko-KR" altLang="en-US" i="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i="0" dirty="0" err="1">
                <a:latin typeface="+mn-ea"/>
                <a:ea typeface="+mn-ea"/>
              </a:rPr>
              <a:t>후스코어드</a:t>
            </a:r>
            <a:r>
              <a:rPr lang="ko-KR" altLang="en-US" i="0" dirty="0">
                <a:latin typeface="+mn-ea"/>
                <a:ea typeface="+mn-ea"/>
              </a:rPr>
              <a:t> 닷컴 </a:t>
            </a:r>
            <a:r>
              <a:rPr lang="ko-KR" altLang="en-US" i="0" dirty="0" err="1">
                <a:latin typeface="+mn-ea"/>
                <a:ea typeface="+mn-ea"/>
              </a:rPr>
              <a:t>크롤링</a:t>
            </a:r>
            <a:r>
              <a:rPr lang="ko-KR" altLang="en-US" i="0" dirty="0">
                <a:latin typeface="+mn-ea"/>
                <a:ea typeface="+mn-ea"/>
              </a:rPr>
              <a:t> 실패 </a:t>
            </a:r>
            <a:r>
              <a:rPr lang="en-US" altLang="ko-KR" i="0" dirty="0">
                <a:latin typeface="+mn-ea"/>
                <a:ea typeface="+mn-ea"/>
              </a:rPr>
              <a:t>-&gt; </a:t>
            </a:r>
            <a:r>
              <a:rPr lang="ko-KR" altLang="en-US" i="0" dirty="0">
                <a:latin typeface="+mn-ea"/>
                <a:ea typeface="+mn-ea"/>
              </a:rPr>
              <a:t>수기 입력</a:t>
            </a:r>
            <a:r>
              <a:rPr lang="en-US" altLang="ko-KR" i="0" dirty="0">
                <a:latin typeface="+mn-ea"/>
                <a:ea typeface="+mn-ea"/>
              </a:rPr>
              <a:t>…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3F1FEE-A281-4436-828D-11CD7EDFE75B}"/>
              </a:ext>
            </a:extLst>
          </p:cNvPr>
          <p:cNvGrpSpPr/>
          <p:nvPr/>
        </p:nvGrpSpPr>
        <p:grpSpPr>
          <a:xfrm>
            <a:off x="3628222" y="2564904"/>
            <a:ext cx="3596483" cy="2952328"/>
            <a:chOff x="594123" y="4363410"/>
            <a:chExt cx="11003754" cy="21607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7F8D593-95AF-48E8-9030-2C4CD617918A}"/>
                </a:ext>
              </a:extLst>
            </p:cNvPr>
            <p:cNvGrpSpPr/>
            <p:nvPr/>
          </p:nvGrpSpPr>
          <p:grpSpPr>
            <a:xfrm>
              <a:off x="594123" y="4363410"/>
              <a:ext cx="10972575" cy="2160721"/>
              <a:chOff x="594123" y="4363410"/>
              <a:chExt cx="10972575" cy="216072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D434560-33EE-4230-A7FC-4C6C2C431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82" y="4363410"/>
                <a:ext cx="10945216" cy="2160721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A498934-D9ED-4AF1-AE26-EAD04F9B1FBC}"/>
                  </a:ext>
                </a:extLst>
              </p:cNvPr>
              <p:cNvSpPr/>
              <p:nvPr/>
            </p:nvSpPr>
            <p:spPr>
              <a:xfrm>
                <a:off x="594123" y="5981181"/>
                <a:ext cx="792088" cy="328139"/>
              </a:xfrm>
              <a:prstGeom prst="ellipse">
                <a:avLst/>
              </a:prstGeom>
              <a:noFill/>
              <a:ln>
                <a:solidFill>
                  <a:srgbClr val="445C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1E0DE97-6E95-413A-AAB8-C36ABEFCD85B}"/>
                  </a:ext>
                </a:extLst>
              </p:cNvPr>
              <p:cNvSpPr/>
              <p:nvPr/>
            </p:nvSpPr>
            <p:spPr>
              <a:xfrm>
                <a:off x="5087888" y="5991553"/>
                <a:ext cx="792088" cy="317767"/>
              </a:xfrm>
              <a:prstGeom prst="ellipse">
                <a:avLst/>
              </a:prstGeom>
              <a:noFill/>
              <a:ln>
                <a:solidFill>
                  <a:srgbClr val="445C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8D27533-689A-4D09-908C-CAC6ED91046E}"/>
                </a:ext>
              </a:extLst>
            </p:cNvPr>
            <p:cNvSpPr/>
            <p:nvPr/>
          </p:nvSpPr>
          <p:spPr>
            <a:xfrm>
              <a:off x="10805789" y="5991553"/>
              <a:ext cx="792088" cy="317767"/>
            </a:xfrm>
            <a:prstGeom prst="ellipse">
              <a:avLst/>
            </a:prstGeom>
            <a:noFill/>
            <a:ln>
              <a:solidFill>
                <a:srgbClr val="445C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C25B416-92CE-468F-89BC-FF0E127E4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0" y="1412776"/>
            <a:ext cx="3986315" cy="51114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350708-6762-42B2-9738-2956DCE73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3" y="2246569"/>
            <a:ext cx="2616979" cy="4095960"/>
          </a:xfrm>
          <a:prstGeom prst="rect">
            <a:avLst/>
          </a:prstGeom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83BFC65E-0DE3-4762-B080-5EFA23A8EACB}"/>
              </a:ext>
            </a:extLst>
          </p:cNvPr>
          <p:cNvSpPr/>
          <p:nvPr/>
        </p:nvSpPr>
        <p:spPr>
          <a:xfrm>
            <a:off x="2925345" y="3883826"/>
            <a:ext cx="614925" cy="63586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15367502-E454-4524-8AAA-14D0A1249B73}"/>
              </a:ext>
            </a:extLst>
          </p:cNvPr>
          <p:cNvSpPr/>
          <p:nvPr/>
        </p:nvSpPr>
        <p:spPr>
          <a:xfrm>
            <a:off x="7314620" y="4048991"/>
            <a:ext cx="527330" cy="4707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9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07668" y="272113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92D050"/>
                </a:solidFill>
                <a:latin typeface="+mj-ea"/>
                <a:ea typeface="+mj-ea"/>
                <a:cs typeface="굴림" pitchFamily="50" charset="-127"/>
              </a:rPr>
              <a:t>3. </a:t>
            </a:r>
            <a:r>
              <a:rPr lang="ko-KR" altLang="en-US" sz="4000" b="1" dirty="0">
                <a:solidFill>
                  <a:srgbClr val="92D050"/>
                </a:solidFill>
                <a:latin typeface="+mj-ea"/>
                <a:ea typeface="+mj-ea"/>
              </a:rPr>
              <a:t>데이터 설명 및 처리</a:t>
            </a:r>
            <a:endParaRPr kumimoji="1" lang="en-US" altLang="ko-KR" sz="4000" b="1" dirty="0">
              <a:solidFill>
                <a:srgbClr val="92D050"/>
              </a:solidFill>
              <a:latin typeface="+mj-ea"/>
              <a:ea typeface="+mj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69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설명 및 처리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02514" y="1418576"/>
            <a:ext cx="3817184" cy="48234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i="0" dirty="0">
                <a:latin typeface="+mn-ea"/>
                <a:ea typeface="+mn-ea"/>
              </a:rPr>
              <a:t>€, M </a:t>
            </a:r>
            <a:r>
              <a:rPr lang="ko-KR" altLang="en-US" sz="2500" i="0" dirty="0">
                <a:latin typeface="+mn-ea"/>
                <a:ea typeface="+mn-ea"/>
              </a:rPr>
              <a:t>제거</a:t>
            </a: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415205-BFFA-4035-AD39-8D175EC1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38189"/>
            <a:ext cx="3180282" cy="392450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DAF3CD-4558-462F-B55A-63658965B775}"/>
              </a:ext>
            </a:extLst>
          </p:cNvPr>
          <p:cNvGrpSpPr/>
          <p:nvPr/>
        </p:nvGrpSpPr>
        <p:grpSpPr>
          <a:xfrm>
            <a:off x="4400959" y="1278431"/>
            <a:ext cx="6840760" cy="2663829"/>
            <a:chOff x="5159896" y="1413243"/>
            <a:chExt cx="6840760" cy="2591821"/>
          </a:xfrm>
        </p:grpSpPr>
        <p:sp>
          <p:nvSpPr>
            <p:cNvPr id="13" name="내용 개체 틀 36">
              <a:extLst>
                <a:ext uri="{FF2B5EF4-FFF2-40B4-BE49-F238E27FC236}">
                  <a16:creationId xmlns:a16="http://schemas.microsoft.com/office/drawing/2014/main" id="{64ABD79F-D13D-49CF-BF4B-556CCBFBE111}"/>
                </a:ext>
              </a:extLst>
            </p:cNvPr>
            <p:cNvSpPr txBox="1">
              <a:spLocks/>
            </p:cNvSpPr>
            <p:nvPr/>
          </p:nvSpPr>
          <p:spPr>
            <a:xfrm>
              <a:off x="5159896" y="1413243"/>
              <a:ext cx="6840760" cy="2591821"/>
            </a:xfrm>
            <a:prstGeom prst="rect">
              <a:avLst/>
            </a:prstGeom>
          </p:spPr>
          <p:txBody>
            <a:bodyPr vert="horz" lIns="99569" tIns="49785" rIns="99569" bIns="49785" rtlCol="0">
              <a:normAutofit/>
            </a:bodyPr>
            <a:lstStyle>
              <a:lvl1pPr marL="373309" indent="-373309" algn="l" defTabSz="995491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2000" i="1" kern="1200" baseline="0">
                  <a:solidFill>
                    <a:srgbClr val="80C615"/>
                  </a:solidFill>
                  <a:latin typeface="+mj-lt"/>
                  <a:ea typeface="맑은 고딕" pitchFamily="50" charset="-127"/>
                  <a:cs typeface="+mn-cs"/>
                </a:defRPr>
              </a:lvl1pPr>
              <a:lvl2pPr marL="808836" indent="-311091" algn="l" defTabSz="995491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2000" i="1" kern="1200" baseline="0">
                  <a:solidFill>
                    <a:srgbClr val="80C615"/>
                  </a:solidFill>
                  <a:latin typeface="+mj-lt"/>
                  <a:ea typeface="맑은 고딕" pitchFamily="50" charset="-127"/>
                  <a:cs typeface="+mn-cs"/>
                </a:defRPr>
              </a:lvl2pPr>
              <a:lvl3pPr marL="1244364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2000" i="1" kern="1200" baseline="0">
                  <a:solidFill>
                    <a:srgbClr val="80C615"/>
                  </a:solidFill>
                  <a:latin typeface="+mj-lt"/>
                  <a:ea typeface="맑은 고딕" pitchFamily="50" charset="-127"/>
                  <a:cs typeface="+mn-cs"/>
                </a:defRPr>
              </a:lvl3pPr>
              <a:lvl4pPr marL="1742110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2000" i="1" kern="1200" baseline="0">
                  <a:solidFill>
                    <a:srgbClr val="80C615"/>
                  </a:solidFill>
                  <a:latin typeface="+mj-lt"/>
                  <a:ea typeface="맑은 고딕" pitchFamily="50" charset="-127"/>
                  <a:cs typeface="+mn-cs"/>
                </a:defRPr>
              </a:lvl4pPr>
              <a:lvl5pPr marL="2239855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2000" i="1" kern="1200" baseline="0">
                  <a:solidFill>
                    <a:srgbClr val="80C615"/>
                  </a:solidFill>
                  <a:latin typeface="+mj-lt"/>
                  <a:ea typeface="맑은 고딕" pitchFamily="50" charset="-127"/>
                  <a:cs typeface="+mn-cs"/>
                </a:defRPr>
              </a:lvl5pPr>
              <a:lvl6pPr marL="2737600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5346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33091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30837" indent="-248873" algn="l" defTabSz="995491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500" i="0" dirty="0">
                  <a:latin typeface="+mn-ea"/>
                  <a:ea typeface="+mn-ea"/>
                </a:rPr>
                <a:t>csv</a:t>
              </a:r>
              <a:r>
                <a:rPr lang="ko-KR" altLang="en-US" sz="2500" i="0" dirty="0">
                  <a:latin typeface="+mn-ea"/>
                  <a:ea typeface="+mn-ea"/>
                </a:rPr>
                <a:t> 읽기 및 데이터형 변환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72FF83B-0615-41AB-A84C-7291C1B8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987" y="1986799"/>
              <a:ext cx="6692675" cy="1874249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AA0B416-ED47-417E-A487-BB9855300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9" y="4100440"/>
            <a:ext cx="6725766" cy="25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설명 및 처리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02514" y="1418576"/>
            <a:ext cx="3817184" cy="48234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i="0" dirty="0">
                <a:latin typeface="+mn-ea"/>
                <a:ea typeface="+mn-ea"/>
              </a:rPr>
              <a:t>출전시간 </a:t>
            </a:r>
            <a:r>
              <a:rPr lang="en-US" altLang="ko-KR" sz="2300" i="0" dirty="0">
                <a:latin typeface="+mn-ea"/>
                <a:ea typeface="+mn-ea"/>
              </a:rPr>
              <a:t>1000</a:t>
            </a:r>
            <a:r>
              <a:rPr lang="ko-KR" altLang="en-US" sz="2300" i="0" dirty="0">
                <a:latin typeface="+mn-ea"/>
                <a:ea typeface="+mn-ea"/>
              </a:rPr>
              <a:t>분 미만 데이터 삭제</a:t>
            </a:r>
            <a:endParaRPr lang="en-US" altLang="ko-KR" sz="2300" i="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83E55F-E190-446C-8B05-B8D6E505C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420888"/>
            <a:ext cx="5175628" cy="1301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9CEA82-057D-4314-92D5-38B49FE0B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3830286"/>
            <a:ext cx="5175628" cy="130181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09F102-13B8-4394-A2A4-A60B30F1B675}"/>
              </a:ext>
            </a:extLst>
          </p:cNvPr>
          <p:cNvGrpSpPr/>
          <p:nvPr/>
        </p:nvGrpSpPr>
        <p:grpSpPr>
          <a:xfrm>
            <a:off x="6110324" y="1340769"/>
            <a:ext cx="5314267" cy="5256584"/>
            <a:chOff x="6110324" y="1340769"/>
            <a:chExt cx="5314267" cy="52565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B26B1BC-61E0-49AF-82D9-72088D1E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324" y="1340769"/>
              <a:ext cx="5314267" cy="5256584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135D811-01AC-4107-9907-48C96C73CD5F}"/>
                </a:ext>
              </a:extLst>
            </p:cNvPr>
            <p:cNvSpPr/>
            <p:nvPr/>
          </p:nvSpPr>
          <p:spPr>
            <a:xfrm>
              <a:off x="7104112" y="6377594"/>
              <a:ext cx="432048" cy="2197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55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설명 및 처리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11522040" cy="48234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변수</a:t>
            </a: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이름</a:t>
            </a:r>
            <a:r>
              <a:rPr lang="en-US" altLang="ko-KR" sz="2500" i="0" dirty="0">
                <a:latin typeface="+mn-ea"/>
                <a:ea typeface="+mn-ea"/>
              </a:rPr>
              <a:t>(name)</a:t>
            </a:r>
          </a:p>
          <a:p>
            <a:pPr marL="892727" lvl="1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나이</a:t>
            </a:r>
            <a:r>
              <a:rPr lang="en-US" altLang="ko-KR" sz="2500" i="0" dirty="0">
                <a:latin typeface="+mn-ea"/>
                <a:ea typeface="+mn-ea"/>
              </a:rPr>
              <a:t>(age)</a:t>
            </a:r>
          </a:p>
          <a:p>
            <a:pPr marL="892727" lvl="1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시장가치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en-US" altLang="ko-KR" sz="2500" i="0" dirty="0" err="1">
                <a:latin typeface="+mn-ea"/>
                <a:ea typeface="+mn-ea"/>
              </a:rPr>
              <a:t>marketvalue</a:t>
            </a:r>
            <a:r>
              <a:rPr lang="en-US" altLang="ko-KR" sz="2500" i="0" dirty="0">
                <a:latin typeface="+mn-ea"/>
                <a:ea typeface="+mn-ea"/>
              </a:rPr>
              <a:t>(€)(M=1000000))</a:t>
            </a:r>
          </a:p>
          <a:p>
            <a:pPr marL="892727" lvl="1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지난시즌 리그 출전시간</a:t>
            </a:r>
            <a:r>
              <a:rPr lang="en-US" altLang="ko-KR" sz="2500" i="0" dirty="0">
                <a:latin typeface="+mn-ea"/>
                <a:ea typeface="+mn-ea"/>
              </a:rPr>
              <a:t>(19/20 league playing time(min))</a:t>
            </a:r>
          </a:p>
          <a:p>
            <a:pPr marL="892727" lvl="1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지난시즌 리그 평균 평점</a:t>
            </a:r>
            <a:r>
              <a:rPr lang="en-US" altLang="ko-KR" sz="2500" i="0" dirty="0">
                <a:latin typeface="+mn-ea"/>
                <a:ea typeface="+mn-ea"/>
              </a:rPr>
              <a:t>(19/20 league mean rating)</a:t>
            </a:r>
          </a:p>
          <a:p>
            <a:pPr marL="892727" lvl="1" indent="-457200">
              <a:buFont typeface="+mj-lt"/>
              <a:buAutoNum type="arabicPeriod"/>
            </a:pP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Wingdings" panose="05000000000000000000" pitchFamily="2" charset="2"/>
              <a:buChar char="Ø"/>
            </a:pP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ko-KR" altLang="en-US" sz="2500" i="0" dirty="0">
                <a:latin typeface="+mn-ea"/>
                <a:ea typeface="+mn-ea"/>
              </a:rPr>
              <a:t>이름을 제외한</a:t>
            </a:r>
            <a:r>
              <a:rPr lang="en-US" altLang="ko-KR" sz="2500" i="0" dirty="0">
                <a:latin typeface="+mn-ea"/>
                <a:ea typeface="+mn-ea"/>
              </a:rPr>
              <a:t>) </a:t>
            </a:r>
            <a:r>
              <a:rPr lang="ko-KR" altLang="en-US" sz="2500" i="0" dirty="0">
                <a:latin typeface="+mn-ea"/>
                <a:ea typeface="+mn-ea"/>
              </a:rPr>
              <a:t>각 변수들이 시장가치에 얼마나 영향을 미칠까</a:t>
            </a:r>
            <a:r>
              <a:rPr lang="en-US" altLang="ko-KR" sz="2500" i="0" dirty="0"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849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07668" y="272113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4000" b="1" dirty="0">
                <a:solidFill>
                  <a:srgbClr val="92D050"/>
                </a:solidFill>
                <a:latin typeface="+mn-ea"/>
              </a:rPr>
              <a:t>4. </a:t>
            </a:r>
            <a:r>
              <a:rPr lang="ko-KR" altLang="en-US" sz="4000" b="1" dirty="0">
                <a:solidFill>
                  <a:srgbClr val="92D050"/>
                </a:solidFill>
                <a:latin typeface="+mn-ea"/>
              </a:rPr>
              <a:t>분석 방법 </a:t>
            </a:r>
            <a:endParaRPr lang="en-US" altLang="ko-KR" sz="4000" b="1" dirty="0">
              <a:solidFill>
                <a:srgbClr val="92D05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02976-D1DC-4B80-A012-0C153D79C171}"/>
              </a:ext>
            </a:extLst>
          </p:cNvPr>
          <p:cNvSpPr txBox="1"/>
          <p:nvPr/>
        </p:nvSpPr>
        <p:spPr>
          <a:xfrm>
            <a:off x="3935760" y="346404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92D050"/>
                </a:solidFill>
                <a:latin typeface="+mn-ea"/>
              </a:rPr>
              <a:t>상관분석</a:t>
            </a:r>
            <a:r>
              <a:rPr lang="en-US" altLang="ko-KR" sz="1800" b="1" dirty="0">
                <a:solidFill>
                  <a:srgbClr val="92D050"/>
                </a:solidFill>
                <a:latin typeface="+mn-ea"/>
              </a:rPr>
              <a:t>-&gt;</a:t>
            </a:r>
            <a:r>
              <a:rPr lang="ko-KR" altLang="en-US" sz="1800" b="1" dirty="0">
                <a:solidFill>
                  <a:srgbClr val="92D050"/>
                </a:solidFill>
                <a:latin typeface="+mn-ea"/>
              </a:rPr>
              <a:t>가설검정</a:t>
            </a:r>
            <a:r>
              <a:rPr lang="en-US" altLang="ko-KR" sz="1800" b="1" dirty="0">
                <a:solidFill>
                  <a:srgbClr val="92D050"/>
                </a:solidFill>
                <a:latin typeface="+mn-ea"/>
              </a:rPr>
              <a:t>-&gt;</a:t>
            </a:r>
            <a:r>
              <a:rPr lang="ko-KR" altLang="en-US" sz="1800" b="1" dirty="0">
                <a:solidFill>
                  <a:srgbClr val="92D050"/>
                </a:solidFill>
                <a:latin typeface="+mn-ea"/>
              </a:rPr>
              <a:t>회귀분석</a:t>
            </a:r>
          </a:p>
        </p:txBody>
      </p:sp>
    </p:spTree>
    <p:extLst>
      <p:ext uri="{BB962C8B-B14F-4D97-AF65-F5344CB8AC3E}">
        <p14:creationId xmlns:p14="http://schemas.microsoft.com/office/powerpoint/2010/main" val="150511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7682" y="1413243"/>
            <a:ext cx="5401360" cy="51841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상관분석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전체 </a:t>
            </a:r>
            <a:r>
              <a:rPr lang="ko-KR" altLang="en-US" sz="2500" i="0" dirty="0" err="1">
                <a:latin typeface="+mn-ea"/>
                <a:ea typeface="+mn-ea"/>
              </a:rPr>
              <a:t>산점도</a:t>
            </a: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3BE5C-919F-43E0-9462-FF7D0ADB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766005"/>
            <a:ext cx="5549526" cy="4831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144AE5-E109-4A00-B97B-645C0C05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8" y="2815054"/>
            <a:ext cx="5334274" cy="5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7682" y="1413243"/>
            <a:ext cx="5401360" cy="51841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상관분석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Arial" pitchFamily="34" charset="0"/>
              <a:buChar char="•"/>
            </a:pPr>
            <a:r>
              <a:rPr lang="en-US" altLang="ko-KR" sz="2500" i="0" dirty="0" err="1">
                <a:latin typeface="+mn-ea"/>
                <a:ea typeface="+mn-ea"/>
              </a:rPr>
              <a:t>corrplot</a:t>
            </a:r>
            <a:endParaRPr lang="ko-KR" altLang="en-US" sz="2500" i="0" dirty="0">
              <a:latin typeface="+mn-ea"/>
              <a:ea typeface="+mn-ea"/>
            </a:endParaRPr>
          </a:p>
        </p:txBody>
      </p: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AF8D5702-F233-46CB-8DAB-057069A94ED7}"/>
              </a:ext>
            </a:extLst>
          </p:cNvPr>
          <p:cNvSpPr txBox="1">
            <a:spLocks/>
          </p:cNvSpPr>
          <p:nvPr/>
        </p:nvSpPr>
        <p:spPr>
          <a:xfrm>
            <a:off x="5659041" y="1916833"/>
            <a:ext cx="5401360" cy="468052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2727" lvl="1" indent="-457200">
              <a:buFont typeface="Arial" pitchFamily="34" charset="0"/>
              <a:buChar char="•"/>
            </a:pPr>
            <a:endParaRPr lang="ko-KR" altLang="en-US" sz="2500" i="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145AA2-EF5B-48E6-9197-1B2675DE5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61" y="1411321"/>
            <a:ext cx="5216640" cy="3266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111908-75DF-4C98-BAF0-8D035850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2636912"/>
            <a:ext cx="4413477" cy="1098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F91382-D67D-4860-8516-2D20C797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199" y="2276872"/>
            <a:ext cx="5869792" cy="41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7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1516579"/>
            <a:ext cx="230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98168" y="1217449"/>
            <a:ext cx="5257072" cy="576065"/>
            <a:chOff x="5898168" y="1217449"/>
            <a:chExt cx="5257072" cy="576065"/>
          </a:xfrm>
        </p:grpSpPr>
        <p:sp>
          <p:nvSpPr>
            <p:cNvPr id="6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6527913" y="1242753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배경 및 목적</a:t>
              </a: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6527913" y="1473180"/>
              <a:ext cx="4591839" cy="26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dirty="0">
                <a:solidFill>
                  <a:schemeClr val="bg1"/>
                </a:solidFill>
                <a:latin typeface="+mn-ea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898236" y="1267009"/>
              <a:ext cx="57592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03606"/>
            <a:ext cx="1444633" cy="53030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898168" y="2206390"/>
            <a:ext cx="5257072" cy="576065"/>
            <a:chOff x="5898168" y="2206390"/>
            <a:chExt cx="5257072" cy="576065"/>
          </a:xfrm>
        </p:grpSpPr>
        <p:sp>
          <p:nvSpPr>
            <p:cNvPr id="53" name="타원 52"/>
            <p:cNvSpPr/>
            <p:nvPr/>
          </p:nvSpPr>
          <p:spPr>
            <a:xfrm>
              <a:off x="5898168" y="2206390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6527913" y="2231694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데이터 수집</a:t>
              </a: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6" name="Text Box 11"/>
            <p:cNvSpPr txBox="1">
              <a:spLocks noChangeArrowheads="1"/>
            </p:cNvSpPr>
            <p:nvPr/>
          </p:nvSpPr>
          <p:spPr bwMode="auto">
            <a:xfrm>
              <a:off x="6527913" y="2462121"/>
              <a:ext cx="4591839" cy="26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dirty="0">
                <a:solidFill>
                  <a:schemeClr val="bg1"/>
                </a:solidFill>
                <a:latin typeface="+mn-ea"/>
                <a:cs typeface="굴림" pitchFamily="50" charset="-127"/>
              </a:endParaRP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5898236" y="2255950"/>
              <a:ext cx="57592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898168" y="3195331"/>
            <a:ext cx="5257072" cy="733190"/>
            <a:chOff x="5898168" y="3195331"/>
            <a:chExt cx="5257072" cy="733190"/>
          </a:xfrm>
        </p:grpSpPr>
        <p:sp>
          <p:nvSpPr>
            <p:cNvPr id="79" name="타원 78"/>
            <p:cNvSpPr/>
            <p:nvPr/>
          </p:nvSpPr>
          <p:spPr>
            <a:xfrm>
              <a:off x="5898168" y="3195331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6527913" y="3220635"/>
              <a:ext cx="462732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데이터 설명 및 처리</a:t>
              </a: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6527913" y="3451062"/>
              <a:ext cx="4591839" cy="26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dirty="0">
                <a:solidFill>
                  <a:schemeClr val="bg1"/>
                </a:solidFill>
                <a:latin typeface="+mn-ea"/>
                <a:cs typeface="굴림" pitchFamily="50" charset="-127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5898236" y="3244891"/>
              <a:ext cx="57592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98168" y="4184272"/>
            <a:ext cx="5257072" cy="655841"/>
            <a:chOff x="5898168" y="4184272"/>
            <a:chExt cx="5257072" cy="655841"/>
          </a:xfrm>
        </p:grpSpPr>
        <p:sp>
          <p:nvSpPr>
            <p:cNvPr id="85" name="타원 84"/>
            <p:cNvSpPr/>
            <p:nvPr/>
          </p:nvSpPr>
          <p:spPr>
            <a:xfrm>
              <a:off x="5898168" y="418427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527913" y="4209576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분석 방법 </a:t>
              </a: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6563401" y="4590429"/>
              <a:ext cx="4591839" cy="249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500" dirty="0">
                <a:solidFill>
                  <a:schemeClr val="bg1"/>
                </a:solidFill>
                <a:latin typeface="+mn-ea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898236" y="4233832"/>
              <a:ext cx="57592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898168" y="5173212"/>
            <a:ext cx="5257072" cy="576065"/>
            <a:chOff x="5898168" y="5173212"/>
            <a:chExt cx="5257072" cy="576065"/>
          </a:xfrm>
        </p:grpSpPr>
        <p:sp>
          <p:nvSpPr>
            <p:cNvPr id="91" name="타원 90"/>
            <p:cNvSpPr/>
            <p:nvPr/>
          </p:nvSpPr>
          <p:spPr>
            <a:xfrm>
              <a:off x="5898168" y="517321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6527913" y="5198516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결론</a:t>
              </a:r>
              <a:endParaRPr lang="en-US" altLang="ko-KR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4" name="Text Box 11"/>
            <p:cNvSpPr txBox="1">
              <a:spLocks noChangeArrowheads="1"/>
            </p:cNvSpPr>
            <p:nvPr/>
          </p:nvSpPr>
          <p:spPr bwMode="auto">
            <a:xfrm>
              <a:off x="6527913" y="5428943"/>
              <a:ext cx="4591839" cy="26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dirty="0">
                <a:solidFill>
                  <a:schemeClr val="bg1"/>
                </a:solidFill>
                <a:latin typeface="+mn-ea"/>
                <a:cs typeface="굴림" pitchFamily="50" charset="-127"/>
              </a:endParaRPr>
            </a:p>
          </p:txBody>
        </p: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5898236" y="5222772"/>
              <a:ext cx="57592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3889192" cy="100764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500" i="0" dirty="0">
                <a:latin typeface="+mn-ea"/>
                <a:ea typeface="+mn-ea"/>
              </a:rPr>
              <a:t>상관분석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en-US" altLang="ko-KR" sz="2500" i="0" dirty="0" err="1">
                <a:latin typeface="+mn-ea"/>
                <a:ea typeface="+mn-ea"/>
              </a:rPr>
              <a:t>cor.test</a:t>
            </a:r>
            <a:r>
              <a:rPr lang="en-US" altLang="ko-KR" sz="2500" i="0" dirty="0">
                <a:latin typeface="+mn-ea"/>
                <a:ea typeface="+mn-ea"/>
              </a:rPr>
              <a:t> </a:t>
            </a:r>
            <a:r>
              <a:rPr lang="ko-KR" altLang="en-US" sz="2500" i="0" dirty="0">
                <a:latin typeface="+mn-ea"/>
                <a:ea typeface="+mn-ea"/>
              </a:rPr>
              <a:t>결과</a:t>
            </a: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7842AB-220C-434F-84CA-037991400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3" y="2691966"/>
            <a:ext cx="4456459" cy="2694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F97DFA-F778-4D79-8510-C96D22310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t="31100" r="53544" b="34251"/>
          <a:stretch/>
        </p:blipFill>
        <p:spPr>
          <a:xfrm>
            <a:off x="5683964" y="1673096"/>
            <a:ext cx="4176464" cy="20644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A026B1-8EC7-4E77-BA97-0AFA17569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" t="42650" r="49999" b="22700"/>
          <a:stretch/>
        </p:blipFill>
        <p:spPr>
          <a:xfrm>
            <a:off x="5550993" y="4113076"/>
            <a:ext cx="5976664" cy="2376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6F9A5F-0A0D-48B3-92F6-CCB90A36CE89}"/>
              </a:ext>
            </a:extLst>
          </p:cNvPr>
          <p:cNvSpPr txBox="1"/>
          <p:nvPr/>
        </p:nvSpPr>
        <p:spPr>
          <a:xfrm>
            <a:off x="594963" y="5589240"/>
            <a:ext cx="445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평균평점</a:t>
            </a:r>
            <a:r>
              <a:rPr lang="en-US" altLang="ko-KR" b="1" dirty="0">
                <a:latin typeface="+mn-ea"/>
              </a:rPr>
              <a:t>x</a:t>
            </a:r>
            <a:r>
              <a:rPr lang="ko-KR" altLang="en-US" b="1" dirty="0">
                <a:latin typeface="+mn-ea"/>
              </a:rPr>
              <a:t>시장가치 </a:t>
            </a:r>
            <a:r>
              <a:rPr lang="en-US" altLang="ko-KR" b="1" dirty="0">
                <a:latin typeface="+mn-ea"/>
              </a:rPr>
              <a:t>&amp; </a:t>
            </a:r>
            <a:r>
              <a:rPr lang="ko-KR" altLang="en-US" b="1" dirty="0">
                <a:latin typeface="+mn-ea"/>
              </a:rPr>
              <a:t>평균 출전 시간</a:t>
            </a:r>
            <a:r>
              <a:rPr lang="en-US" altLang="ko-KR" b="1" dirty="0">
                <a:latin typeface="+mn-ea"/>
              </a:rPr>
              <a:t>x</a:t>
            </a:r>
            <a:r>
              <a:rPr lang="ko-KR" altLang="en-US" b="1" dirty="0">
                <a:latin typeface="+mn-ea"/>
              </a:rPr>
              <a:t>시장가치 상관관계 유의하다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21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11522040" cy="1439693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가설검정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en-US" altLang="ko-KR" sz="2500" i="0" dirty="0" err="1">
                <a:latin typeface="+mn-ea"/>
                <a:ea typeface="+mn-ea"/>
              </a:rPr>
              <a:t>t.test</a:t>
            </a:r>
            <a:r>
              <a:rPr lang="en-US" altLang="ko-KR" sz="2500" i="0" dirty="0">
                <a:latin typeface="+mn-ea"/>
                <a:ea typeface="+mn-ea"/>
              </a:rPr>
              <a:t>)</a:t>
            </a:r>
          </a:p>
          <a:p>
            <a:pPr marL="871055" lvl="2" indent="0"/>
            <a:r>
              <a:rPr lang="ko-KR" altLang="en-US" sz="2500" i="0" dirty="0">
                <a:latin typeface="+mn-ea"/>
                <a:ea typeface="+mn-ea"/>
              </a:rPr>
              <a:t>가설</a:t>
            </a:r>
            <a:r>
              <a:rPr lang="en-US" altLang="ko-KR" sz="2500" i="0" dirty="0">
                <a:latin typeface="+mn-ea"/>
                <a:ea typeface="+mn-ea"/>
              </a:rPr>
              <a:t>1. </a:t>
            </a:r>
            <a:r>
              <a:rPr lang="ko-KR" altLang="en-US" sz="2500" i="0" dirty="0">
                <a:latin typeface="+mn-ea"/>
                <a:ea typeface="+mn-ea"/>
              </a:rPr>
              <a:t>평균 평점이 높은 그룹의 시장가치가 더 높다</a:t>
            </a:r>
            <a:r>
              <a:rPr lang="en-US" altLang="ko-KR" sz="2500" i="0" dirty="0">
                <a:latin typeface="+mn-ea"/>
                <a:ea typeface="+mn-ea"/>
              </a:rPr>
              <a:t>.(</a:t>
            </a:r>
            <a:r>
              <a:rPr lang="ko-KR" altLang="en-US" sz="2500" i="0" dirty="0">
                <a:latin typeface="+mn-ea"/>
                <a:ea typeface="+mn-ea"/>
              </a:rPr>
              <a:t>평균 평점으로 정렬한 뒤 반으로 나뉜 두 그룹의 시장가치는 차이가 있다</a:t>
            </a:r>
            <a:r>
              <a:rPr lang="en-US" altLang="ko-KR" sz="2500" i="0" dirty="0">
                <a:latin typeface="+mn-ea"/>
                <a:ea typeface="+mn-ea"/>
              </a:rPr>
              <a:t>.)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0AC1-3FD3-46DC-8735-557682FBC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50" r="45866" b="33201"/>
          <a:stretch/>
        </p:blipFill>
        <p:spPr>
          <a:xfrm>
            <a:off x="6096000" y="2970034"/>
            <a:ext cx="5807968" cy="2763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B7CF7D-7867-4AE7-A39F-43E6BCB0679A}"/>
              </a:ext>
            </a:extLst>
          </p:cNvPr>
          <p:cNvSpPr txBox="1"/>
          <p:nvPr/>
        </p:nvSpPr>
        <p:spPr>
          <a:xfrm>
            <a:off x="6096000" y="5882721"/>
            <a:ext cx="5807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귀무가설</a:t>
            </a:r>
            <a:r>
              <a:rPr lang="ko-KR" altLang="en-US" b="1" dirty="0"/>
              <a:t> 기각</a:t>
            </a:r>
            <a:r>
              <a:rPr lang="en-US" altLang="ko-KR" b="1" dirty="0"/>
              <a:t>-&gt; </a:t>
            </a:r>
            <a:r>
              <a:rPr lang="ko-KR" altLang="en-US" b="1" dirty="0"/>
              <a:t>평균평점이 높은 그룹의 시장가치가 더 높다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5145D5-B592-4496-A5C6-40745EAB2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1" r="58859" b="12200"/>
          <a:stretch/>
        </p:blipFill>
        <p:spPr>
          <a:xfrm>
            <a:off x="809139" y="2852936"/>
            <a:ext cx="4307506" cy="37376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F15D15-B749-4561-A9DA-5F75A607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67" r="39959" b="22701"/>
          <a:stretch/>
        </p:blipFill>
        <p:spPr>
          <a:xfrm>
            <a:off x="262592" y="2970034"/>
            <a:ext cx="5400600" cy="32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11522040" cy="482342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가설검정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en-US" altLang="ko-KR" sz="2500" i="0" dirty="0" err="1">
                <a:latin typeface="+mn-ea"/>
                <a:ea typeface="+mn-ea"/>
              </a:rPr>
              <a:t>t.test</a:t>
            </a:r>
            <a:r>
              <a:rPr lang="en-US" altLang="ko-KR" sz="2500" i="0" dirty="0">
                <a:latin typeface="+mn-ea"/>
                <a:ea typeface="+mn-ea"/>
              </a:rPr>
              <a:t>) </a:t>
            </a: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가설</a:t>
            </a:r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시장가치가 높으면 지난 시즌 평균 평점이 높을 것이다</a:t>
            </a:r>
            <a:r>
              <a:rPr lang="en-US" altLang="ko-KR" sz="2500" i="0" dirty="0">
                <a:latin typeface="+mn-ea"/>
                <a:ea typeface="+mn-ea"/>
              </a:rPr>
              <a:t>.(</a:t>
            </a:r>
            <a:r>
              <a:rPr lang="ko-KR" altLang="en-US" sz="2500" i="0" dirty="0">
                <a:latin typeface="+mn-ea"/>
                <a:ea typeface="+mn-ea"/>
              </a:rPr>
              <a:t>시장가치로 정렬되어 반으로 나뉜 두 그룹의 지난시즌 평균 평점에는 차이가 있을 것이다</a:t>
            </a:r>
            <a:r>
              <a:rPr lang="en-US" altLang="ko-KR" sz="2500" i="0" dirty="0">
                <a:latin typeface="+mn-ea"/>
                <a:ea typeface="+mn-ea"/>
              </a:rPr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02DCD-F53A-42CD-A3C2-690A8E5A8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01" r="45275" b="33200"/>
          <a:stretch/>
        </p:blipFill>
        <p:spPr>
          <a:xfrm>
            <a:off x="622633" y="3212976"/>
            <a:ext cx="5257344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23B601-43FA-4C7F-8291-0A93E07F3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00" r="47047" b="11151"/>
          <a:stretch/>
        </p:blipFill>
        <p:spPr>
          <a:xfrm>
            <a:off x="6312025" y="3212976"/>
            <a:ext cx="5328592" cy="288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00389-A42A-417B-A024-390917E62899}"/>
              </a:ext>
            </a:extLst>
          </p:cNvPr>
          <p:cNvSpPr txBox="1"/>
          <p:nvPr/>
        </p:nvSpPr>
        <p:spPr>
          <a:xfrm>
            <a:off x="6072337" y="6150114"/>
            <a:ext cx="5807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귀무가설</a:t>
            </a:r>
            <a:r>
              <a:rPr lang="ko-KR" altLang="en-US" b="1" dirty="0"/>
              <a:t> 기각</a:t>
            </a:r>
            <a:r>
              <a:rPr lang="en-US" altLang="ko-KR" b="1" dirty="0"/>
              <a:t>-&gt; </a:t>
            </a:r>
            <a:r>
              <a:rPr lang="ko-KR" altLang="en-US" b="1" dirty="0"/>
              <a:t>시장가치 높은 그룹의 평균평점이 더 높다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959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60B101-B391-45C4-AE78-D4A8736BC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51" r="57087" b="12217"/>
          <a:stretch/>
        </p:blipFill>
        <p:spPr>
          <a:xfrm>
            <a:off x="983432" y="2821228"/>
            <a:ext cx="4133880" cy="38111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11522040" cy="482342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가설검정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en-US" altLang="ko-KR" sz="2500" i="0" dirty="0" err="1">
                <a:latin typeface="+mn-ea"/>
                <a:ea typeface="+mn-ea"/>
              </a:rPr>
              <a:t>t.test</a:t>
            </a:r>
            <a:r>
              <a:rPr lang="en-US" altLang="ko-KR" sz="2500" i="0" dirty="0">
                <a:latin typeface="+mn-ea"/>
                <a:ea typeface="+mn-ea"/>
              </a:rPr>
              <a:t>) </a:t>
            </a: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가설</a:t>
            </a:r>
            <a:r>
              <a:rPr lang="en-US" altLang="ko-KR" sz="2500" i="0" dirty="0">
                <a:latin typeface="+mn-ea"/>
                <a:ea typeface="+mn-ea"/>
              </a:rPr>
              <a:t>3. </a:t>
            </a:r>
            <a:r>
              <a:rPr lang="ko-KR" altLang="en-US" sz="2500" i="0" dirty="0">
                <a:latin typeface="+mn-ea"/>
                <a:ea typeface="+mn-ea"/>
              </a:rPr>
              <a:t>지난 시즌 출전시간이 많으면 시장가치가 높을 것이다</a:t>
            </a:r>
            <a:r>
              <a:rPr lang="en-US" altLang="ko-KR" sz="2500" i="0" dirty="0">
                <a:latin typeface="+mn-ea"/>
                <a:ea typeface="+mn-ea"/>
              </a:rPr>
              <a:t>.(</a:t>
            </a:r>
            <a:r>
              <a:rPr lang="ko-KR" altLang="en-US" sz="2500" i="0" dirty="0">
                <a:latin typeface="+mn-ea"/>
                <a:ea typeface="+mn-ea"/>
              </a:rPr>
              <a:t>출전시간으로 정렬되어 반으로 나뉜 두 그룹의 시장가치는 차이가 있다</a:t>
            </a:r>
            <a:r>
              <a:rPr lang="en-US" altLang="ko-KR" sz="2500" i="0" dirty="0">
                <a:latin typeface="+mn-ea"/>
                <a:ea typeface="+mn-ea"/>
              </a:rPr>
              <a:t>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00389-A42A-417B-A024-390917E62899}"/>
              </a:ext>
            </a:extLst>
          </p:cNvPr>
          <p:cNvSpPr txBox="1"/>
          <p:nvPr/>
        </p:nvSpPr>
        <p:spPr>
          <a:xfrm>
            <a:off x="6072337" y="6150114"/>
            <a:ext cx="5807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귀무가설</a:t>
            </a:r>
            <a:r>
              <a:rPr lang="ko-KR" altLang="en-US" b="1" dirty="0"/>
              <a:t> 기각</a:t>
            </a:r>
            <a:r>
              <a:rPr lang="en-US" altLang="ko-KR" b="1" dirty="0"/>
              <a:t>-&gt; </a:t>
            </a:r>
            <a:r>
              <a:rPr lang="ko-KR" altLang="en-US" b="1" dirty="0"/>
              <a:t>출전시간이 많은 그룹의 시장가치가 더 높다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90BFE8-3DF5-4124-A8D5-09F2804BC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7" r="29959" b="25851"/>
          <a:stretch/>
        </p:blipFill>
        <p:spPr>
          <a:xfrm>
            <a:off x="509836" y="2846752"/>
            <a:ext cx="5513776" cy="305060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0461710-FBAA-4785-9450-77D698C2C81C}"/>
              </a:ext>
            </a:extLst>
          </p:cNvPr>
          <p:cNvSpPr/>
          <p:nvPr/>
        </p:nvSpPr>
        <p:spPr>
          <a:xfrm>
            <a:off x="2855640" y="4437112"/>
            <a:ext cx="136815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616696-EB32-41CE-9F00-C82A33514471}"/>
              </a:ext>
            </a:extLst>
          </p:cNvPr>
          <p:cNvGrpSpPr/>
          <p:nvPr/>
        </p:nvGrpSpPr>
        <p:grpSpPr>
          <a:xfrm>
            <a:off x="6112742" y="2821228"/>
            <a:ext cx="5671889" cy="3076130"/>
            <a:chOff x="6112742" y="2821228"/>
            <a:chExt cx="5671889" cy="307613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922C8A-11EC-4ACF-9223-62FE895BA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518" r="46456" b="10322"/>
            <a:stretch/>
          </p:blipFill>
          <p:spPr>
            <a:xfrm>
              <a:off x="6112742" y="2846752"/>
              <a:ext cx="5671889" cy="3050606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3AC1B30-936A-4C25-A861-E02ADD22C95C}"/>
                </a:ext>
              </a:extLst>
            </p:cNvPr>
            <p:cNvSpPr/>
            <p:nvPr/>
          </p:nvSpPr>
          <p:spPr>
            <a:xfrm>
              <a:off x="9120336" y="2821228"/>
              <a:ext cx="1368152" cy="3917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99627B-63D8-4939-83F9-CF6C19AB9D3E}"/>
                </a:ext>
              </a:extLst>
            </p:cNvPr>
            <p:cNvSpPr/>
            <p:nvPr/>
          </p:nvSpPr>
          <p:spPr>
            <a:xfrm>
              <a:off x="7896200" y="3955277"/>
              <a:ext cx="1584176" cy="3917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9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11522040" cy="482342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회귀분석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시장가치</a:t>
            </a:r>
            <a:r>
              <a:rPr lang="en-US" altLang="ko-KR" sz="2500" i="0" dirty="0">
                <a:latin typeface="+mn-ea"/>
                <a:ea typeface="+mn-ea"/>
              </a:rPr>
              <a:t>~</a:t>
            </a:r>
            <a:r>
              <a:rPr lang="ko-KR" altLang="en-US" sz="2500" i="0" dirty="0">
                <a:latin typeface="+mn-ea"/>
                <a:ea typeface="+mn-ea"/>
              </a:rPr>
              <a:t>지난시즌 평균평점</a:t>
            </a:r>
            <a:r>
              <a:rPr lang="en-US" altLang="ko-KR" sz="2500" i="0" dirty="0">
                <a:latin typeface="+mn-ea"/>
                <a:ea typeface="+mn-ea"/>
              </a:rPr>
              <a:t>+</a:t>
            </a:r>
            <a:r>
              <a:rPr lang="ko-KR" altLang="en-US" sz="2500" i="0" dirty="0">
                <a:latin typeface="+mn-ea"/>
                <a:ea typeface="+mn-ea"/>
              </a:rPr>
              <a:t>출전시간</a:t>
            </a:r>
            <a:endParaRPr lang="en-US" altLang="ko-KR" sz="2500" i="0" dirty="0">
              <a:latin typeface="+mn-ea"/>
              <a:ea typeface="+mn-ea"/>
            </a:endParaRPr>
          </a:p>
          <a:p>
            <a:pPr marL="1213955" lvl="2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나이는 평균평점</a:t>
            </a:r>
            <a:r>
              <a:rPr lang="en-US" altLang="ko-KR" sz="2500" i="0" dirty="0">
                <a:latin typeface="+mn-ea"/>
                <a:ea typeface="+mn-ea"/>
              </a:rPr>
              <a:t>, </a:t>
            </a:r>
            <a:r>
              <a:rPr lang="ko-KR" altLang="en-US" sz="2500" i="0" dirty="0">
                <a:latin typeface="+mn-ea"/>
                <a:ea typeface="+mn-ea"/>
              </a:rPr>
              <a:t>출전시간과 상관을 갖고있어 제외</a:t>
            </a: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0173F3-BD4F-4F60-B00E-90E8F33B0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00" r="54134" b="33200"/>
          <a:stretch/>
        </p:blipFill>
        <p:spPr>
          <a:xfrm>
            <a:off x="407368" y="2852936"/>
            <a:ext cx="5040560" cy="244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971CCA-D51A-4EFC-9ACF-10A432C8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00" r="50793" b="12201"/>
          <a:stretch/>
        </p:blipFill>
        <p:spPr>
          <a:xfrm>
            <a:off x="6192690" y="2852936"/>
            <a:ext cx="5736718" cy="244827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F7F95A-DC36-45D8-B093-31D0536A1515}"/>
              </a:ext>
            </a:extLst>
          </p:cNvPr>
          <p:cNvGrpSpPr/>
          <p:nvPr/>
        </p:nvGrpSpPr>
        <p:grpSpPr>
          <a:xfrm>
            <a:off x="262592" y="2831785"/>
            <a:ext cx="11666816" cy="3910391"/>
            <a:chOff x="262592" y="2831785"/>
            <a:chExt cx="11666816" cy="39103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7B8E805-52B7-4E60-9EEB-25942796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00" r="31691" b="16401"/>
            <a:stretch/>
          </p:blipFill>
          <p:spPr>
            <a:xfrm>
              <a:off x="262592" y="2831785"/>
              <a:ext cx="11666816" cy="3910391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56E6050-7371-48DE-9618-9DD4EE4CE050}"/>
                </a:ext>
              </a:extLst>
            </p:cNvPr>
            <p:cNvSpPr/>
            <p:nvPr/>
          </p:nvSpPr>
          <p:spPr>
            <a:xfrm>
              <a:off x="8256240" y="4797152"/>
              <a:ext cx="1728191" cy="9361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19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7561600" cy="439202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회귀분석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시장가치</a:t>
            </a:r>
            <a:r>
              <a:rPr lang="en-US" altLang="ko-KR" sz="2500" i="0" dirty="0">
                <a:latin typeface="+mn-ea"/>
                <a:ea typeface="+mn-ea"/>
              </a:rPr>
              <a:t>~</a:t>
            </a:r>
            <a:r>
              <a:rPr lang="ko-KR" altLang="en-US" sz="2500" i="0" dirty="0">
                <a:latin typeface="+mn-ea"/>
                <a:ea typeface="+mn-ea"/>
              </a:rPr>
              <a:t>지난시즌 평균평점</a:t>
            </a:r>
            <a:endParaRPr lang="en-US" altLang="ko-KR" sz="2500" i="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B90CD-34EF-47FE-BD50-F7E3204D8BF6}"/>
              </a:ext>
            </a:extLst>
          </p:cNvPr>
          <p:cNvSpPr txBox="1"/>
          <p:nvPr/>
        </p:nvSpPr>
        <p:spPr>
          <a:xfrm>
            <a:off x="7222371" y="2492896"/>
            <a:ext cx="4562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7FC716"/>
                </a:solidFill>
                <a:latin typeface="+mn-ea"/>
              </a:rPr>
              <a:t>회귀식</a:t>
            </a:r>
            <a:r>
              <a:rPr lang="ko-KR" altLang="en-US" dirty="0">
                <a:solidFill>
                  <a:srgbClr val="7FC716"/>
                </a:solidFill>
                <a:latin typeface="+mn-ea"/>
              </a:rPr>
              <a:t> 추정</a:t>
            </a:r>
            <a:endParaRPr lang="en-US" altLang="ko-KR" dirty="0">
              <a:solidFill>
                <a:srgbClr val="7FC716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7FC716"/>
                </a:solidFill>
                <a:latin typeface="+mn-ea"/>
              </a:rPr>
              <a:t>Y=B0+B1x+e</a:t>
            </a:r>
          </a:p>
          <a:p>
            <a:r>
              <a:rPr lang="en-US" altLang="ko-KR" dirty="0">
                <a:solidFill>
                  <a:srgbClr val="7FC716"/>
                </a:solidFill>
                <a:latin typeface="+mn-ea"/>
              </a:rPr>
              <a:t>--&gt; </a:t>
            </a:r>
          </a:p>
          <a:p>
            <a:r>
              <a:rPr lang="ko-KR" altLang="en-US" dirty="0">
                <a:solidFill>
                  <a:srgbClr val="7FC716"/>
                </a:solidFill>
                <a:latin typeface="+mn-ea"/>
              </a:rPr>
              <a:t>시장가치</a:t>
            </a:r>
            <a:r>
              <a:rPr lang="en-US" altLang="ko-KR" dirty="0">
                <a:solidFill>
                  <a:srgbClr val="7FC716"/>
                </a:solidFill>
                <a:latin typeface="+mn-ea"/>
              </a:rPr>
              <a:t>=-147.395 + 26.389 * </a:t>
            </a:r>
            <a:r>
              <a:rPr lang="ko-KR" altLang="en-US" dirty="0">
                <a:solidFill>
                  <a:srgbClr val="7FC716"/>
                </a:solidFill>
                <a:latin typeface="+mn-ea"/>
              </a:rPr>
              <a:t>지난 시즌 평균평점</a:t>
            </a:r>
            <a:endParaRPr lang="en-US" altLang="ko-KR" dirty="0">
              <a:solidFill>
                <a:srgbClr val="7FC716"/>
              </a:solidFill>
              <a:latin typeface="+mn-ea"/>
            </a:endParaRPr>
          </a:p>
          <a:p>
            <a:endParaRPr lang="en-US" altLang="ko-KR" dirty="0">
              <a:solidFill>
                <a:srgbClr val="7FC716"/>
              </a:solidFill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9DAFD2-34DE-420C-A50B-FC8C6BC0B4B6}"/>
              </a:ext>
            </a:extLst>
          </p:cNvPr>
          <p:cNvGrpSpPr/>
          <p:nvPr/>
        </p:nvGrpSpPr>
        <p:grpSpPr>
          <a:xfrm>
            <a:off x="668883" y="2492896"/>
            <a:ext cx="6147197" cy="3168352"/>
            <a:chOff x="668883" y="2492896"/>
            <a:chExt cx="6147197" cy="31683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138ED0B-B97C-41DA-8593-FE15F2CDB687}"/>
                </a:ext>
              </a:extLst>
            </p:cNvPr>
            <p:cNvGrpSpPr/>
            <p:nvPr/>
          </p:nvGrpSpPr>
          <p:grpSpPr>
            <a:xfrm>
              <a:off x="668883" y="2492896"/>
              <a:ext cx="6147197" cy="3168352"/>
              <a:chOff x="668883" y="2492896"/>
              <a:chExt cx="6147197" cy="3168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F957C38-7308-43E6-970B-8F9E454A7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149" r="38778" b="11151"/>
              <a:stretch/>
            </p:blipFill>
            <p:spPr>
              <a:xfrm>
                <a:off x="668883" y="2492896"/>
                <a:ext cx="6147197" cy="3168352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8C58733-44CA-4CF8-9EC0-AB61FA0326D3}"/>
                  </a:ext>
                </a:extLst>
              </p:cNvPr>
              <p:cNvCxnSpPr/>
              <p:nvPr/>
            </p:nvCxnSpPr>
            <p:spPr>
              <a:xfrm>
                <a:off x="2783632" y="4509120"/>
                <a:ext cx="57606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7A25520-BF39-441D-8828-5F082D60611A}"/>
                  </a:ext>
                </a:extLst>
              </p:cNvPr>
              <p:cNvCxnSpPr/>
              <p:nvPr/>
            </p:nvCxnSpPr>
            <p:spPr>
              <a:xfrm>
                <a:off x="2788246" y="4653136"/>
                <a:ext cx="57606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07122D-2D1E-4841-83E2-094E2EF1A366}"/>
                </a:ext>
              </a:extLst>
            </p:cNvPr>
            <p:cNvCxnSpPr/>
            <p:nvPr/>
          </p:nvCxnSpPr>
          <p:spPr>
            <a:xfrm>
              <a:off x="2279576" y="5373216"/>
              <a:ext cx="57606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71B1B-5C4A-4CE6-ABD5-701E156DB436}"/>
              </a:ext>
            </a:extLst>
          </p:cNvPr>
          <p:cNvSpPr txBox="1"/>
          <p:nvPr/>
        </p:nvSpPr>
        <p:spPr>
          <a:xfrm>
            <a:off x="7218525" y="4321372"/>
            <a:ext cx="4304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But!</a:t>
            </a:r>
          </a:p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 err="1">
                <a:latin typeface="+mn-ea"/>
              </a:rPr>
              <a:t>제곱값이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0.16</a:t>
            </a:r>
            <a:r>
              <a:rPr lang="ko-KR" altLang="en-US" dirty="0">
                <a:latin typeface="+mn-ea"/>
              </a:rPr>
              <a:t>로 설명력이 매우 낮아 평균평점을 통해 시장가치를 추측하는 것은 큰 의미</a:t>
            </a:r>
            <a:r>
              <a:rPr lang="en-US" altLang="ko-KR" dirty="0">
                <a:latin typeface="+mn-ea"/>
              </a:rPr>
              <a:t>X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2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분석 방법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2" y="1413243"/>
            <a:ext cx="8569712" cy="1367685"/>
          </a:xfrm>
        </p:spPr>
        <p:txBody>
          <a:bodyPr>
            <a:normAutofit fontScale="85000" lnSpcReduction="10000"/>
          </a:bodyPr>
          <a:lstStyle/>
          <a:p>
            <a:pPr marL="0" indent="0"/>
            <a:r>
              <a:rPr lang="en-US" altLang="ko-KR" sz="2500" i="0" dirty="0">
                <a:latin typeface="+mn-ea"/>
                <a:ea typeface="+mn-ea"/>
              </a:rPr>
              <a:t>2. </a:t>
            </a:r>
            <a:r>
              <a:rPr lang="ko-KR" altLang="en-US" sz="2500" i="0" dirty="0">
                <a:latin typeface="+mn-ea"/>
                <a:ea typeface="+mn-ea"/>
              </a:rPr>
              <a:t>회귀분석</a:t>
            </a:r>
            <a:endParaRPr lang="en-US" altLang="ko-KR" sz="2500" i="0" dirty="0">
              <a:latin typeface="+mn-ea"/>
              <a:ea typeface="+mn-ea"/>
            </a:endParaRPr>
          </a:p>
          <a:p>
            <a:pPr marL="778427" lvl="1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그래프</a:t>
            </a:r>
            <a:endParaRPr lang="en-US" altLang="ko-KR" sz="2500" i="0" dirty="0">
              <a:latin typeface="+mn-ea"/>
              <a:ea typeface="+mn-ea"/>
            </a:endParaRPr>
          </a:p>
          <a:p>
            <a:pPr marL="1213955" lvl="2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C716"/>
                </a:solidFill>
                <a:latin typeface="+mn-ea"/>
              </a:rPr>
              <a:t>시장가치</a:t>
            </a:r>
            <a:r>
              <a:rPr lang="en-US" altLang="ko-KR" sz="2800" dirty="0">
                <a:solidFill>
                  <a:srgbClr val="7FC716"/>
                </a:solidFill>
                <a:latin typeface="+mn-ea"/>
              </a:rPr>
              <a:t>=-147.395 + 26.389 * </a:t>
            </a:r>
            <a:r>
              <a:rPr lang="ko-KR" altLang="en-US" sz="2800" dirty="0">
                <a:solidFill>
                  <a:srgbClr val="7FC716"/>
                </a:solidFill>
                <a:latin typeface="+mn-ea"/>
              </a:rPr>
              <a:t>지난 시즌 평균평점</a:t>
            </a:r>
            <a:endParaRPr lang="en-US" altLang="ko-KR" sz="2800" dirty="0">
              <a:solidFill>
                <a:srgbClr val="7FC716"/>
              </a:solidFill>
              <a:latin typeface="+mn-ea"/>
            </a:endParaRPr>
          </a:p>
          <a:p>
            <a:pPr marL="1213955" lvl="2" indent="-342900">
              <a:buFont typeface="Arial" panose="020B0604020202020204" pitchFamily="34" charset="0"/>
              <a:buChar char="•"/>
            </a:pPr>
            <a:endParaRPr lang="en-US" altLang="ko-KR" sz="2500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179E8-68BE-40A8-81FD-2BBB95D0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635062"/>
            <a:ext cx="7920880" cy="394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6A892-3E0D-44A2-AC47-1BB5C7DBFC73}"/>
              </a:ext>
            </a:extLst>
          </p:cNvPr>
          <p:cNvSpPr txBox="1"/>
          <p:nvPr/>
        </p:nvSpPr>
        <p:spPr>
          <a:xfrm>
            <a:off x="8976320" y="2097085"/>
            <a:ext cx="30971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음바페의</a:t>
            </a:r>
            <a:r>
              <a:rPr lang="ko-KR" altLang="en-US" dirty="0">
                <a:latin typeface="+mn-ea"/>
              </a:rPr>
              <a:t> 평균평점</a:t>
            </a:r>
            <a:r>
              <a:rPr lang="en-US" altLang="ko-KR" dirty="0">
                <a:latin typeface="+mn-ea"/>
              </a:rPr>
              <a:t>: 8.14</a:t>
            </a: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추정된 식으로 예측한 </a:t>
            </a:r>
            <a:r>
              <a:rPr lang="ko-KR" altLang="en-US" dirty="0" err="1">
                <a:latin typeface="+mn-ea"/>
              </a:rPr>
              <a:t>음바페의</a:t>
            </a:r>
            <a:r>
              <a:rPr lang="ko-KR" altLang="en-US" dirty="0">
                <a:latin typeface="+mn-ea"/>
              </a:rPr>
              <a:t> 시장가치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 -147+26.389*8.14</a:t>
            </a:r>
          </a:p>
          <a:p>
            <a:r>
              <a:rPr lang="en-US" altLang="ko-KR" dirty="0">
                <a:latin typeface="+mn-ea"/>
              </a:rPr>
              <a:t> =67.80646(M) </a:t>
            </a:r>
            <a:r>
              <a:rPr lang="ko-KR" altLang="en-US" dirty="0">
                <a:latin typeface="+mn-ea"/>
              </a:rPr>
              <a:t>유로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관측된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음바페의</a:t>
            </a:r>
            <a:r>
              <a:rPr lang="ko-KR" altLang="en-US" dirty="0">
                <a:latin typeface="+mn-ea"/>
              </a:rPr>
              <a:t> 시장가치</a:t>
            </a:r>
            <a:r>
              <a:rPr lang="en-US" altLang="ko-KR" dirty="0">
                <a:latin typeface="+mn-ea"/>
              </a:rPr>
              <a:t>: 180M </a:t>
            </a:r>
            <a:r>
              <a:rPr lang="ko-KR" altLang="en-US" dirty="0">
                <a:latin typeface="+mn-ea"/>
              </a:rPr>
              <a:t>유로</a:t>
            </a:r>
            <a:r>
              <a:rPr lang="en-US" altLang="ko-KR" dirty="0">
                <a:latin typeface="+mn-ea"/>
              </a:rPr>
              <a:t>…;;</a:t>
            </a:r>
          </a:p>
          <a:p>
            <a:endParaRPr lang="en-US" altLang="ko-KR" dirty="0">
              <a:latin typeface="+mn-ea"/>
            </a:endParaRPr>
          </a:p>
          <a:p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79D683-DB11-4340-A3CE-9D9EC781913D}"/>
              </a:ext>
            </a:extLst>
          </p:cNvPr>
          <p:cNvCxnSpPr/>
          <p:nvPr/>
        </p:nvCxnSpPr>
        <p:spPr>
          <a:xfrm>
            <a:off x="6744072" y="3356992"/>
            <a:ext cx="0" cy="1656184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07668" y="272113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4000" b="1" dirty="0">
                <a:solidFill>
                  <a:srgbClr val="92D050"/>
                </a:solidFill>
                <a:latin typeface="+mn-ea"/>
              </a:rPr>
              <a:t>4. </a:t>
            </a:r>
            <a:r>
              <a:rPr lang="ko-KR" altLang="en-US" sz="4000" b="1" dirty="0">
                <a:solidFill>
                  <a:srgbClr val="92D050"/>
                </a:solidFill>
                <a:latin typeface="+mn-ea"/>
              </a:rPr>
              <a:t>결론</a:t>
            </a:r>
            <a:endParaRPr lang="en-US" altLang="ko-KR" sz="4000" b="1" dirty="0">
              <a:solidFill>
                <a:srgbClr val="92D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30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결론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600" i="0" dirty="0">
                <a:latin typeface="+mn-ea"/>
                <a:ea typeface="+mn-ea"/>
              </a:rPr>
              <a:t>시장가치와 지난시즌 평균평점</a:t>
            </a:r>
            <a:r>
              <a:rPr lang="en-US" altLang="ko-KR" sz="2600" i="0" dirty="0">
                <a:latin typeface="+mn-ea"/>
                <a:ea typeface="+mn-ea"/>
              </a:rPr>
              <a:t>,</a:t>
            </a:r>
            <a:r>
              <a:rPr lang="ko-KR" altLang="en-US" sz="2600" i="0" dirty="0">
                <a:latin typeface="+mn-ea"/>
                <a:ea typeface="+mn-ea"/>
              </a:rPr>
              <a:t> 출전시간은 유의미한 상관을 갖는다</a:t>
            </a:r>
            <a:r>
              <a:rPr lang="en-US" altLang="ko-KR" sz="2600" i="0" dirty="0">
                <a:latin typeface="+mn-ea"/>
                <a:ea typeface="+mn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600" i="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600" i="0" dirty="0">
                <a:latin typeface="+mn-ea"/>
                <a:ea typeface="+mn-ea"/>
              </a:rPr>
              <a:t>평균평점이 높은 그룹은 낮은 그룹보다 높은 시장가치를 갖고있다</a:t>
            </a:r>
            <a:r>
              <a:rPr lang="en-US" altLang="ko-KR" sz="2600" i="0" dirty="0">
                <a:latin typeface="+mn-ea"/>
                <a:ea typeface="+mn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600" i="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600" i="0" dirty="0">
                <a:latin typeface="+mn-ea"/>
                <a:ea typeface="+mn-ea"/>
              </a:rPr>
              <a:t>시장가치가 높은 그룹은 낮은 그룹보다 지난 시즌 높은 평균평점을 받았다</a:t>
            </a:r>
            <a:r>
              <a:rPr lang="en-US" altLang="ko-KR" sz="2600" i="0" dirty="0">
                <a:latin typeface="+mn-ea"/>
                <a:ea typeface="+mn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600" i="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600" i="0" dirty="0">
                <a:latin typeface="+mn-ea"/>
                <a:ea typeface="+mn-ea"/>
              </a:rPr>
              <a:t>출전시간이 높은 그룹은 낮은 그룹보다 높은 시장가치를 갖고있다</a:t>
            </a:r>
            <a:r>
              <a:rPr lang="en-US" altLang="ko-KR" sz="2600" i="0" dirty="0">
                <a:latin typeface="+mn-ea"/>
                <a:ea typeface="+mn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600" i="0" dirty="0">
              <a:latin typeface="+mn-ea"/>
              <a:ea typeface="+mn-ea"/>
            </a:endParaRPr>
          </a:p>
          <a:p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Q. </a:t>
            </a: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이들은 과연 돈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값을 할까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600" dirty="0">
              <a:solidFill>
                <a:schemeClr val="tx1"/>
              </a:solidFill>
              <a:latin typeface="+mn-ea"/>
            </a:endParaRP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비싼 만큼 축구를 잘할까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? </a:t>
            </a:r>
          </a:p>
          <a:p>
            <a:pPr marL="1452890" lvl="2" indent="-457200">
              <a:buFont typeface="Wingdings" panose="05000000000000000000" pitchFamily="2" charset="2"/>
              <a:buChar char="Ø"/>
            </a:pP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경기 평점이 높을까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? 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Yes!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tx1"/>
              </a:solidFill>
              <a:latin typeface="+mn-ea"/>
            </a:endParaRP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비싼 만큼 팀에 기여도가 높을까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? </a:t>
            </a:r>
          </a:p>
          <a:p>
            <a:pPr marL="1452890" lvl="2" indent="-457200">
              <a:buFont typeface="Wingdings" panose="05000000000000000000" pitchFamily="2" charset="2"/>
              <a:buChar char="Ø"/>
            </a:pP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dirty="0">
                <a:solidFill>
                  <a:schemeClr val="tx1"/>
                </a:solidFill>
                <a:latin typeface="+mn-ea"/>
              </a:rPr>
              <a:t>경기 출전시간이 많을까</a:t>
            </a:r>
            <a:r>
              <a:rPr lang="en-US" altLang="ko-KR" sz="2600" dirty="0">
                <a:solidFill>
                  <a:schemeClr val="tx1"/>
                </a:solidFill>
                <a:latin typeface="+mn-ea"/>
              </a:rPr>
              <a:t>? 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Yes!</a:t>
            </a:r>
            <a:endParaRPr lang="ko-KR" altLang="en-US" sz="32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결론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i="0" dirty="0">
                <a:latin typeface="+mn-ea"/>
                <a:ea typeface="+mn-ea"/>
              </a:rPr>
              <a:t>But!- </a:t>
            </a:r>
            <a:r>
              <a:rPr lang="ko-KR" altLang="en-US" sz="2500" i="0" dirty="0">
                <a:latin typeface="+mn-ea"/>
                <a:ea typeface="+mn-ea"/>
              </a:rPr>
              <a:t>회귀분석을 통해 구한 지난시즌 평균평점을 통해 시장가치를 예측하는 식은 설명력이 매우 낮아 의미 있지 않다</a:t>
            </a:r>
            <a:r>
              <a:rPr lang="en-US" altLang="ko-KR" sz="2500" i="0" dirty="0"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Wingdings" panose="05000000000000000000" pitchFamily="2" charset="2"/>
              <a:buChar char="Ø"/>
            </a:pPr>
            <a:r>
              <a:rPr lang="ko-KR" altLang="en-US" sz="2500" i="0" dirty="0">
                <a:latin typeface="+mn-ea"/>
                <a:ea typeface="+mn-ea"/>
              </a:rPr>
              <a:t>시장가치를 구성하는 요인은 매우 다양하다</a:t>
            </a:r>
            <a:r>
              <a:rPr lang="en-US" altLang="ko-KR" sz="2500" i="0" dirty="0">
                <a:latin typeface="+mn-ea"/>
                <a:ea typeface="+mn-ea"/>
              </a:rPr>
              <a:t>. </a:t>
            </a:r>
            <a:r>
              <a:rPr lang="ko-KR" altLang="en-US" sz="2500" i="0" dirty="0" err="1">
                <a:latin typeface="+mn-ea"/>
                <a:ea typeface="+mn-ea"/>
              </a:rPr>
              <a:t>스타성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ko-KR" altLang="en-US" sz="2500" i="0" dirty="0">
                <a:latin typeface="+mn-ea"/>
                <a:ea typeface="+mn-ea"/>
              </a:rPr>
              <a:t>외모</a:t>
            </a:r>
            <a:r>
              <a:rPr lang="en-US" altLang="ko-KR" sz="2500" i="0" dirty="0">
                <a:latin typeface="+mn-ea"/>
                <a:ea typeface="+mn-ea"/>
              </a:rPr>
              <a:t>, </a:t>
            </a:r>
            <a:r>
              <a:rPr lang="ko-KR" altLang="en-US" sz="2500" i="0" dirty="0">
                <a:latin typeface="+mn-ea"/>
                <a:ea typeface="+mn-ea"/>
              </a:rPr>
              <a:t>국적</a:t>
            </a:r>
            <a:r>
              <a:rPr lang="en-US" altLang="ko-KR" sz="2500" i="0" dirty="0">
                <a:latin typeface="+mn-ea"/>
                <a:ea typeface="+mn-ea"/>
              </a:rPr>
              <a:t>, </a:t>
            </a:r>
            <a:r>
              <a:rPr lang="ko-KR" altLang="en-US" sz="2500" i="0" dirty="0">
                <a:latin typeface="+mn-ea"/>
                <a:ea typeface="+mn-ea"/>
              </a:rPr>
              <a:t>인기</a:t>
            </a:r>
            <a:r>
              <a:rPr lang="en-US" altLang="ko-KR" sz="2500" i="0" dirty="0">
                <a:latin typeface="+mn-ea"/>
                <a:ea typeface="+mn-ea"/>
              </a:rPr>
              <a:t> </a:t>
            </a:r>
            <a:r>
              <a:rPr lang="ko-KR" altLang="en-US" sz="2500" i="0" dirty="0">
                <a:latin typeface="+mn-ea"/>
                <a:ea typeface="+mn-ea"/>
              </a:rPr>
              <a:t>등</a:t>
            </a:r>
            <a:r>
              <a:rPr lang="en-US" altLang="ko-KR" sz="2500" i="0" dirty="0">
                <a:latin typeface="+mn-ea"/>
                <a:ea typeface="+mn-ea"/>
              </a:rPr>
              <a:t>)</a:t>
            </a:r>
            <a:r>
              <a:rPr lang="ko-KR" altLang="en-US" sz="2500" i="0" dirty="0">
                <a:latin typeface="+mn-ea"/>
                <a:ea typeface="+mn-ea"/>
              </a:rPr>
              <a:t>을 비롯해 소속된 리그와 팀</a:t>
            </a:r>
            <a:r>
              <a:rPr lang="en-US" altLang="ko-KR" sz="2500" i="0" dirty="0">
                <a:latin typeface="+mn-ea"/>
                <a:ea typeface="+mn-ea"/>
              </a:rPr>
              <a:t>…</a:t>
            </a:r>
            <a:r>
              <a:rPr lang="en-US" altLang="ko-KR" sz="2500" i="0" dirty="0" err="1">
                <a:latin typeface="+mn-ea"/>
                <a:ea typeface="+mn-ea"/>
              </a:rPr>
              <a:t>etc</a:t>
            </a: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Wingdings" panose="05000000000000000000" pitchFamily="2" charset="2"/>
              <a:buChar char="Ø"/>
            </a:pPr>
            <a:r>
              <a:rPr lang="ko-KR" altLang="en-US" sz="2500" i="0" dirty="0">
                <a:latin typeface="+mn-ea"/>
                <a:ea typeface="+mn-ea"/>
              </a:rPr>
              <a:t>단일변수로 시장가치를 추정하는 것은 어렵다</a:t>
            </a:r>
            <a:r>
              <a:rPr lang="en-US" altLang="ko-KR" sz="250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11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23392" y="33265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1. </a:t>
            </a:r>
            <a:r>
              <a:rPr kumimoji="1" lang="ko-KR" altLang="en-US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배경 및 목적</a:t>
            </a:r>
            <a:endParaRPr kumimoji="1" lang="en-US" altLang="ko-KR" sz="4000" b="1" dirty="0">
              <a:solidFill>
                <a:srgbClr val="80C615"/>
              </a:solidFill>
              <a:latin typeface="+mj-ea"/>
              <a:ea typeface="+mj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24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및 출처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i="0" dirty="0">
                <a:latin typeface="+mn-ea"/>
                <a:ea typeface="+mn-ea"/>
              </a:rPr>
              <a:t>패키지</a:t>
            </a:r>
            <a:endParaRPr lang="en-US" altLang="ko-KR" sz="2000" i="0" dirty="0">
              <a:latin typeface="+mn-ea"/>
              <a:ea typeface="+mn-ea"/>
            </a:endParaRPr>
          </a:p>
          <a:p>
            <a:pPr marL="892727" lvl="1" indent="-457200">
              <a:buFont typeface="Arial" panose="020B0604020202020204" pitchFamily="34" charset="0"/>
              <a:buChar char="•"/>
            </a:pPr>
            <a:r>
              <a:rPr lang="en-US" altLang="ko-KR" i="0" dirty="0">
                <a:latin typeface="+mn-ea"/>
                <a:ea typeface="+mn-ea"/>
              </a:rPr>
              <a:t>ggplot2, </a:t>
            </a:r>
            <a:r>
              <a:rPr lang="en-US" altLang="ko-KR" i="0" dirty="0" err="1">
                <a:latin typeface="+mn-ea"/>
                <a:ea typeface="+mn-ea"/>
              </a:rPr>
              <a:t>dplyr</a:t>
            </a:r>
            <a:r>
              <a:rPr lang="en-US" altLang="ko-KR" i="0" dirty="0">
                <a:latin typeface="+mn-ea"/>
                <a:ea typeface="+mn-ea"/>
              </a:rPr>
              <a:t>, </a:t>
            </a:r>
            <a:r>
              <a:rPr lang="en-US" altLang="ko-KR" i="0" dirty="0" err="1">
                <a:latin typeface="+mn-ea"/>
                <a:ea typeface="+mn-ea"/>
              </a:rPr>
              <a:t>corrplot</a:t>
            </a:r>
            <a:endParaRPr lang="en-US" altLang="ko-KR" i="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i="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i="0" dirty="0">
                <a:latin typeface="+mn-ea"/>
                <a:ea typeface="+mn-ea"/>
              </a:rPr>
              <a:t>출처</a:t>
            </a: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Arial" panose="020B0604020202020204" pitchFamily="34" charset="0"/>
              <a:buChar char="•"/>
            </a:pPr>
            <a:r>
              <a:rPr lang="en-US" altLang="ko-KR" i="0" dirty="0">
                <a:latin typeface="+mn-ea"/>
                <a:ea typeface="+mn-ea"/>
                <a:hlinkClick r:id="rId2"/>
              </a:rPr>
              <a:t>https://www.transfermarkt.com/spieler-statistik/wertvollstespieler/marktwertetop</a:t>
            </a: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Arial" panose="020B0604020202020204" pitchFamily="34" charset="0"/>
              <a:buChar char="•"/>
            </a:pPr>
            <a:r>
              <a:rPr lang="en-US" altLang="ko-KR" i="0" dirty="0">
                <a:latin typeface="+mn-ea"/>
                <a:ea typeface="+mn-ea"/>
                <a:hlinkClick r:id="rId3"/>
              </a:rPr>
              <a:t>https://www.whoscored.com/</a:t>
            </a: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Arial" panose="020B0604020202020204" pitchFamily="34" charset="0"/>
              <a:buChar char="•"/>
            </a:pPr>
            <a:endParaRPr lang="en-US" altLang="ko-KR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1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567608" y="1916832"/>
            <a:ext cx="7056784" cy="1367835"/>
          </a:xfrm>
        </p:spPr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latin typeface="+mj-ea"/>
                <a:ea typeface="+mj-ea"/>
              </a:rPr>
              <a:t>감사합니다</a:t>
            </a:r>
            <a:r>
              <a:rPr lang="en-US" altLang="ko-KR" dirty="0">
                <a:solidFill>
                  <a:schemeClr val="bg2"/>
                </a:solidFill>
                <a:latin typeface="+mj-ea"/>
                <a:ea typeface="+mj-ea"/>
              </a:rPr>
              <a:t>!-!</a:t>
            </a:r>
            <a:endParaRPr lang="ko-KR" altLang="en-US" dirty="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23392" y="33265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1. </a:t>
            </a:r>
            <a:r>
              <a:rPr kumimoji="1" lang="ko-KR" altLang="en-US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배경 및 목적</a:t>
            </a:r>
            <a:endParaRPr kumimoji="1" lang="en-US" altLang="ko-KR" sz="4000" b="1" dirty="0">
              <a:solidFill>
                <a:srgbClr val="80C615"/>
              </a:solidFill>
              <a:latin typeface="+mj-ea"/>
              <a:ea typeface="+mj-ea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4DD036-F3CD-42BD-8D65-980AF44A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501"/>
            <a:ext cx="3501008" cy="3501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9A635D-EF52-4DD5-92DF-1C8CA7ECB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91" y="1706499"/>
            <a:ext cx="3501009" cy="3501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E87BE5-4151-4D2B-BD43-09E31F01D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706500"/>
            <a:ext cx="3672408" cy="3501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D0ECDB-40B2-4685-BCBD-111E47E9A9A6}"/>
              </a:ext>
            </a:extLst>
          </p:cNvPr>
          <p:cNvSpPr txBox="1"/>
          <p:nvPr/>
        </p:nvSpPr>
        <p:spPr>
          <a:xfrm>
            <a:off x="4312940" y="5380672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Kylian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Mbappé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180M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유로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=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한화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2365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억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BEF7E61-A818-41DD-AE5C-3D815B570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28" t="14300" r="36416" b="10101"/>
          <a:stretch/>
        </p:blipFill>
        <p:spPr>
          <a:xfrm>
            <a:off x="1199456" y="1124744"/>
            <a:ext cx="6480720" cy="518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23392" y="33265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1. </a:t>
            </a:r>
            <a:r>
              <a:rPr kumimoji="1" lang="ko-KR" altLang="en-US" sz="4000" b="1" dirty="0">
                <a:solidFill>
                  <a:srgbClr val="80C615"/>
                </a:solidFill>
                <a:latin typeface="+mj-ea"/>
                <a:ea typeface="+mj-ea"/>
                <a:cs typeface="굴림" pitchFamily="50" charset="-127"/>
              </a:rPr>
              <a:t>배경 및 목적</a:t>
            </a:r>
            <a:endParaRPr kumimoji="1" lang="en-US" altLang="ko-KR" sz="4000" b="1" dirty="0">
              <a:solidFill>
                <a:srgbClr val="80C615"/>
              </a:solidFill>
              <a:latin typeface="+mj-ea"/>
              <a:ea typeface="+mj-ea"/>
              <a:cs typeface="굴림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C0AB0-B22C-44D0-A3CE-B9609EF6DAF3}"/>
              </a:ext>
            </a:extLst>
          </p:cNvPr>
          <p:cNvSpPr txBox="1"/>
          <p:nvPr/>
        </p:nvSpPr>
        <p:spPr>
          <a:xfrm>
            <a:off x="1127448" y="1268760"/>
            <a:ext cx="88569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Q.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이들은 과연 돈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값을 할까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비싼 만큼 축구를 잘할까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? </a:t>
            </a:r>
          </a:p>
          <a:p>
            <a:pPr marL="1452890" lvl="2" indent="-457200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경기 평점이 높을까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비싼 만큼 팀에 기여도가 높을까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? </a:t>
            </a:r>
          </a:p>
          <a:p>
            <a:pPr marL="1452890" lvl="2" indent="-457200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경기 출전시간이 많을까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235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07668" y="2721136"/>
            <a:ext cx="5976664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92D050"/>
                </a:solidFill>
                <a:latin typeface="+mj-ea"/>
                <a:ea typeface="+mj-ea"/>
                <a:cs typeface="굴림" pitchFamily="50" charset="-127"/>
              </a:rPr>
              <a:t>2. </a:t>
            </a:r>
            <a:r>
              <a:rPr lang="ko-KR" altLang="en-US" sz="4000" b="1" dirty="0">
                <a:solidFill>
                  <a:srgbClr val="92D050"/>
                </a:solidFill>
                <a:latin typeface="+mj-ea"/>
                <a:ea typeface="+mj-ea"/>
              </a:rPr>
              <a:t>데이터 수집</a:t>
            </a:r>
            <a:endParaRPr kumimoji="1" lang="en-US" altLang="ko-KR" sz="4000" b="1" dirty="0">
              <a:solidFill>
                <a:srgbClr val="92D050"/>
              </a:solidFill>
              <a:latin typeface="+mj-ea"/>
              <a:ea typeface="+mj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42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i="0" dirty="0">
                <a:latin typeface="+mn-ea"/>
                <a:ea typeface="+mn-ea"/>
              </a:rPr>
              <a:t>축구 데이터 사이트</a:t>
            </a: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+mj-ea"/>
              <a:buAutoNum type="circleNumDbPlain"/>
            </a:pPr>
            <a:r>
              <a:rPr lang="ko-KR" altLang="en-US" sz="2500" b="1" i="0" dirty="0" err="1">
                <a:latin typeface="+mn-ea"/>
                <a:ea typeface="+mn-ea"/>
              </a:rPr>
              <a:t>트랜스퍼마켓</a:t>
            </a:r>
            <a:endParaRPr lang="en-US" altLang="ko-KR" sz="2500" b="1" i="0" dirty="0">
              <a:latin typeface="+mn-ea"/>
              <a:ea typeface="+mn-ea"/>
            </a:endParaRPr>
          </a:p>
          <a:p>
            <a:pPr marL="871055" lvl="2" indent="0"/>
            <a:r>
              <a:rPr lang="en-US" altLang="ko-KR" sz="2500" b="1" i="0" dirty="0">
                <a:latin typeface="+mn-ea"/>
                <a:ea typeface="+mn-ea"/>
              </a:rPr>
              <a:t>(https://www.transfermarkt.com/)</a:t>
            </a:r>
          </a:p>
          <a:p>
            <a:pPr marL="892727" lvl="1" indent="-457200">
              <a:buFont typeface="+mj-ea"/>
              <a:buAutoNum type="circleNumDbPlain"/>
            </a:pPr>
            <a:endParaRPr lang="en-US" altLang="ko-KR" sz="2500" i="0" dirty="0">
              <a:latin typeface="+mn-ea"/>
              <a:ea typeface="+mn-ea"/>
            </a:endParaRPr>
          </a:p>
          <a:p>
            <a:pPr marL="892727" lvl="1" indent="-457200">
              <a:buFont typeface="+mj-ea"/>
              <a:buAutoNum type="circleNumDbPlain"/>
            </a:pP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+mj-ea"/>
              <a:buAutoNum type="circleNumDbPlain"/>
            </a:pP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+mj-ea"/>
              <a:buAutoNum type="circleNumDbPlain"/>
            </a:pPr>
            <a:r>
              <a:rPr lang="ko-KR" altLang="en-US" sz="1800" i="0" dirty="0" err="1">
                <a:latin typeface="+mn-ea"/>
                <a:ea typeface="+mn-ea"/>
              </a:rPr>
              <a:t>후스코어드</a:t>
            </a:r>
            <a:r>
              <a:rPr lang="ko-KR" altLang="en-US" sz="1800" i="0" dirty="0">
                <a:latin typeface="+mn-ea"/>
                <a:ea typeface="+mn-ea"/>
              </a:rPr>
              <a:t> 닷컴</a:t>
            </a:r>
            <a:r>
              <a:rPr lang="en-US" altLang="ko-KR" sz="1800" i="0" dirty="0">
                <a:latin typeface="+mn-ea"/>
                <a:ea typeface="+mn-ea"/>
              </a:rPr>
              <a:t>(https://1xbet.whoscored.com/)</a:t>
            </a:r>
          </a:p>
          <a:p>
            <a:pPr marL="0" indent="0"/>
            <a:endParaRPr lang="en-US" altLang="ko-KR" i="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00F8E-EF39-41FC-AF9A-B7E8F0BD2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813749"/>
            <a:ext cx="4825296" cy="4422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i="0" dirty="0">
                <a:latin typeface="+mn-ea"/>
                <a:ea typeface="+mn-ea"/>
              </a:rPr>
              <a:t>축구 데이터 사이트</a:t>
            </a:r>
            <a:endParaRPr lang="en-US" altLang="ko-KR" i="0" dirty="0">
              <a:latin typeface="+mn-ea"/>
              <a:ea typeface="+mn-ea"/>
            </a:endParaRPr>
          </a:p>
          <a:p>
            <a:pPr marL="892727" lvl="1" indent="-457200">
              <a:buFont typeface="+mj-ea"/>
              <a:buAutoNum type="circleNumDbPlain"/>
            </a:pPr>
            <a:r>
              <a:rPr lang="ko-KR" altLang="en-US" sz="1800" i="0" dirty="0" err="1">
                <a:latin typeface="+mn-ea"/>
                <a:ea typeface="+mn-ea"/>
              </a:rPr>
              <a:t>트랜스퍼마켓</a:t>
            </a:r>
            <a:r>
              <a:rPr lang="en-US" altLang="ko-KR" sz="1800" i="0" dirty="0">
                <a:latin typeface="+mn-ea"/>
                <a:ea typeface="+mn-ea"/>
              </a:rPr>
              <a:t>(</a:t>
            </a:r>
            <a:r>
              <a:rPr lang="en-US" altLang="ko-KR" sz="1800" i="0" dirty="0">
                <a:latin typeface="+mn-ea"/>
                <a:ea typeface="+mn-ea"/>
                <a:hlinkClick r:id="rId2"/>
              </a:rPr>
              <a:t>https://www.transfermarkt.com/</a:t>
            </a:r>
            <a:r>
              <a:rPr lang="en-US" altLang="ko-KR" sz="1800" i="0" dirty="0">
                <a:latin typeface="+mn-ea"/>
                <a:ea typeface="+mn-ea"/>
              </a:rPr>
              <a:t>)</a:t>
            </a:r>
          </a:p>
          <a:p>
            <a:pPr marL="892727" lvl="1" indent="-457200">
              <a:buFont typeface="+mj-ea"/>
              <a:buAutoNum type="circleNumDbPlain"/>
            </a:pPr>
            <a:r>
              <a:rPr lang="ko-KR" altLang="en-US" sz="2500" b="1" i="0" dirty="0" err="1">
                <a:latin typeface="+mn-ea"/>
                <a:ea typeface="+mn-ea"/>
              </a:rPr>
              <a:t>후스코어드</a:t>
            </a:r>
            <a:r>
              <a:rPr lang="ko-KR" altLang="en-US" sz="2500" b="1" i="0" dirty="0">
                <a:latin typeface="+mn-ea"/>
                <a:ea typeface="+mn-ea"/>
              </a:rPr>
              <a:t> 닷컴</a:t>
            </a:r>
            <a:r>
              <a:rPr lang="en-US" altLang="ko-KR" sz="2500" b="1" i="0" dirty="0">
                <a:latin typeface="+mn-ea"/>
                <a:ea typeface="+mn-ea"/>
              </a:rPr>
              <a:t>(https://1xbet.whoscored.com/)</a:t>
            </a:r>
          </a:p>
          <a:p>
            <a:pPr marL="0" indent="0"/>
            <a:endParaRPr lang="en-US" altLang="ko-KR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9AA59-504C-4DB5-A41A-79FAB9A7A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780928"/>
            <a:ext cx="8784976" cy="38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i="0" dirty="0">
                <a:latin typeface="+mn-ea"/>
                <a:ea typeface="+mn-ea"/>
              </a:rPr>
              <a:t>웹 </a:t>
            </a:r>
            <a:r>
              <a:rPr lang="ko-KR" altLang="en-US" sz="2500" i="0" dirty="0" err="1">
                <a:latin typeface="+mn-ea"/>
                <a:ea typeface="+mn-ea"/>
              </a:rPr>
              <a:t>크롤링</a:t>
            </a:r>
            <a:r>
              <a:rPr lang="en-US" altLang="ko-KR" sz="2500" i="0" dirty="0">
                <a:latin typeface="+mn-ea"/>
                <a:ea typeface="+mn-ea"/>
              </a:rPr>
              <a:t>(</a:t>
            </a:r>
            <a:r>
              <a:rPr lang="ko-KR" altLang="en-US" sz="2500" i="0" dirty="0">
                <a:latin typeface="+mn-ea"/>
                <a:ea typeface="+mn-ea"/>
              </a:rPr>
              <a:t>파이썬 이용</a:t>
            </a:r>
            <a:r>
              <a:rPr lang="en-US" altLang="ko-KR" sz="2500" i="0" dirty="0">
                <a:latin typeface="+mn-ea"/>
                <a:ea typeface="+mn-ea"/>
              </a:rPr>
              <a:t>)</a:t>
            </a:r>
          </a:p>
          <a:p>
            <a:pPr marL="892727" lvl="1" indent="-457200">
              <a:buFont typeface="+mj-ea"/>
              <a:buAutoNum type="circleNumDbPlain"/>
            </a:pPr>
            <a:r>
              <a:rPr lang="ko-KR" altLang="en-US" i="0" dirty="0" err="1">
                <a:latin typeface="+mn-ea"/>
                <a:ea typeface="+mn-ea"/>
              </a:rPr>
              <a:t>트랜스퍼마켓</a:t>
            </a:r>
            <a:endParaRPr lang="en-US" altLang="ko-KR" i="0" dirty="0">
              <a:latin typeface="+mn-ea"/>
              <a:ea typeface="+mn-ea"/>
            </a:endParaRPr>
          </a:p>
          <a:p>
            <a:pPr marL="871055" lvl="2" indent="0"/>
            <a:r>
              <a:rPr lang="en-US" altLang="ko-KR" i="0" dirty="0">
                <a:latin typeface="+mn-ea"/>
                <a:ea typeface="+mn-ea"/>
              </a:rPr>
              <a:t>(https://www.transfermarkt.com/)</a:t>
            </a:r>
          </a:p>
          <a:p>
            <a:pPr marL="778427" lvl="1" indent="-342900">
              <a:buFont typeface="Arial" panose="020B0604020202020204" pitchFamily="34" charset="0"/>
              <a:buChar char="•"/>
            </a:pPr>
            <a:endParaRPr lang="en-US" altLang="ko-KR" i="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A17695-2BB2-4243-9750-613640E5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97" y="2724919"/>
            <a:ext cx="4733926" cy="3789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84B05-FF40-479E-AE86-E0242F0A6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07" y="2729483"/>
            <a:ext cx="4611376" cy="37890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A869785-D34F-4EB8-8131-D151743DF314}"/>
              </a:ext>
            </a:extLst>
          </p:cNvPr>
          <p:cNvSpPr/>
          <p:nvPr/>
        </p:nvSpPr>
        <p:spPr>
          <a:xfrm>
            <a:off x="6744072" y="5907180"/>
            <a:ext cx="4611376" cy="720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2D2745-571E-4B6D-97D9-E7D4BCB44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19" y="1700808"/>
            <a:ext cx="4825296" cy="44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12238</TotalTime>
  <Words>687</Words>
  <Application>Microsoft Office PowerPoint</Application>
  <PresentationFormat>와이드스크린</PresentationFormat>
  <Paragraphs>142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굴림체</vt:lpstr>
      <vt:lpstr>HY견고딕</vt:lpstr>
      <vt:lpstr>Calibri Light</vt:lpstr>
      <vt:lpstr>Calibri</vt:lpstr>
      <vt:lpstr>맑은 고딕</vt:lpstr>
      <vt:lpstr>Wingdings</vt:lpstr>
      <vt:lpstr>Arial</vt:lpstr>
      <vt:lpstr>Office 테마</vt:lpstr>
      <vt:lpstr>축구선수 시장가치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수집</vt:lpstr>
      <vt:lpstr>데이터 수집</vt:lpstr>
      <vt:lpstr>데이터 수집</vt:lpstr>
      <vt:lpstr>데이터 수집</vt:lpstr>
      <vt:lpstr>데이터 수집</vt:lpstr>
      <vt:lpstr>데이터 수집</vt:lpstr>
      <vt:lpstr>PowerPoint 프레젠테이션</vt:lpstr>
      <vt:lpstr>데이터 설명 및 처리</vt:lpstr>
      <vt:lpstr>데이터 설명 및 처리</vt:lpstr>
      <vt:lpstr>데이터 설명 및 처리</vt:lpstr>
      <vt:lpstr>PowerPoint 프레젠테이션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PowerPoint 프레젠테이션</vt:lpstr>
      <vt:lpstr>결론</vt:lpstr>
      <vt:lpstr>결론</vt:lpstr>
      <vt:lpstr>패키지 및 출처</vt:lpstr>
      <vt:lpstr>감사합니다!-!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신동진</cp:lastModifiedBy>
  <cp:revision>79</cp:revision>
  <dcterms:created xsi:type="dcterms:W3CDTF">2010-02-01T08:03:16Z</dcterms:created>
  <dcterms:modified xsi:type="dcterms:W3CDTF">2020-12-07T02:52:37Z</dcterms:modified>
  <cp:category>www.slidemembers.com</cp:category>
</cp:coreProperties>
</file>